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8" r:id="rId4"/>
    <p:sldId id="269" r:id="rId5"/>
    <p:sldId id="270" r:id="rId6"/>
    <p:sldId id="271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42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4" Type="http://schemas.openxmlformats.org/officeDocument/2006/relationships/image" Target="../media/image3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3ED48FD-D564-4336-AABD-8C44798175D5}" type="datetimeFigureOut">
              <a:rPr lang="pt-BR"/>
              <a:pPr>
                <a:defRPr/>
              </a:pPr>
              <a:t>18/05/2012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21E2A7C-785C-41B6-966F-E0CD9FF8616C}" type="slidenum">
              <a:rPr lang="pt-BR"/>
              <a:pPr>
                <a:defRPr/>
              </a:pPr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2187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04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8C78266-79A6-4FED-B099-EB93FE29DEF0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15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CC1E3D-3CD9-484A-8F21-A6F252901F83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2A1B41-4CD2-4919-B8A6-3991EFA18F99}" type="slidenum">
              <a:rPr lang="ru-RU" smtClean="0">
                <a:latin typeface="Arial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69B41-2728-42FF-B9A2-03D322679380}" type="datetimeFigureOut">
              <a:rPr lang="pt-BR"/>
              <a:pPr>
                <a:defRPr/>
              </a:pPr>
              <a:t>18/05/2012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4DB49-2BE5-49E0-83B0-18592B8DAB94}" type="slidenum">
              <a:rPr lang="pt-BR"/>
              <a:pPr>
                <a:defRPr/>
              </a:pPr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026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2C0CF-8132-4281-B4FC-E0426F72828F}" type="datetimeFigureOut">
              <a:rPr lang="pt-BR"/>
              <a:pPr>
                <a:defRPr/>
              </a:pPr>
              <a:t>18/05/2012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64A60-22FB-4BAC-929C-481911289FA2}" type="slidenum">
              <a:rPr lang="pt-BR"/>
              <a:pPr>
                <a:defRPr/>
              </a:pPr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1100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DCB1C-9B9C-4B47-A7A6-888E22B5E646}" type="datetimeFigureOut">
              <a:rPr lang="pt-BR"/>
              <a:pPr>
                <a:defRPr/>
              </a:pPr>
              <a:t>18/05/2012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D8FAC-4FDF-4656-AB79-54386A9A0E1B}" type="slidenum">
              <a:rPr lang="pt-BR"/>
              <a:pPr>
                <a:defRPr/>
              </a:pPr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2313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pt-B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5FD2F-FAD6-4E88-819C-A99025344D90}" type="datetimeFigureOut">
              <a:rPr lang="pt-BR"/>
              <a:pPr>
                <a:defRPr/>
              </a:pPr>
              <a:t>18/05/2012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269E0-2FE2-4459-9F46-5FCAC7CC1C69}" type="slidenum">
              <a:rPr lang="pt-BR"/>
              <a:pPr>
                <a:defRPr/>
              </a:pPr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2775494"/>
      </p:ext>
    </p:extLst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1375C-C784-40B6-A367-4E8653BDB97C}" type="datetimeFigureOut">
              <a:rPr lang="pt-BR"/>
              <a:pPr>
                <a:defRPr/>
              </a:pPr>
              <a:t>18/05/2012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7EBDE-62D1-4D61-9D20-FA8A4377445E}" type="slidenum">
              <a:rPr lang="pt-BR"/>
              <a:pPr>
                <a:defRPr/>
              </a:pPr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514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84F34-D89B-4D99-B091-3C3B1FF22B1B}" type="datetimeFigureOut">
              <a:rPr lang="pt-BR"/>
              <a:pPr>
                <a:defRPr/>
              </a:pPr>
              <a:t>18/05/2012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31FCE-A408-4CEA-A7C0-0D5DBCE22939}" type="slidenum">
              <a:rPr lang="pt-BR"/>
              <a:pPr>
                <a:defRPr/>
              </a:pPr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2609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52905-7AF1-4CAB-A986-C6C67F21D6E5}" type="datetimeFigureOut">
              <a:rPr lang="pt-BR"/>
              <a:pPr>
                <a:defRPr/>
              </a:pPr>
              <a:t>18/05/2012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FF619-FAF8-4DCB-9438-28FBA4621940}" type="slidenum">
              <a:rPr lang="pt-BR"/>
              <a:pPr>
                <a:defRPr/>
              </a:pPr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4881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3969E-9705-41EC-A5BA-D9B76C21982F}" type="datetimeFigureOut">
              <a:rPr lang="pt-BR"/>
              <a:pPr>
                <a:defRPr/>
              </a:pPr>
              <a:t>18/05/2012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D369B-B663-49F2-A4C3-89DCAB54C253}" type="slidenum">
              <a:rPr lang="pt-BR"/>
              <a:pPr>
                <a:defRPr/>
              </a:pPr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055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5E4DE-A324-411F-AB18-9F6122830FCF}" type="datetimeFigureOut">
              <a:rPr lang="pt-BR"/>
              <a:pPr>
                <a:defRPr/>
              </a:pPr>
              <a:t>18/05/2012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5424A-329B-49F5-BDB8-66581CFB515F}" type="slidenum">
              <a:rPr lang="pt-BR"/>
              <a:pPr>
                <a:defRPr/>
              </a:pPr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277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C0BFB-7026-4416-870B-78725837B944}" type="datetimeFigureOut">
              <a:rPr lang="pt-BR"/>
              <a:pPr>
                <a:defRPr/>
              </a:pPr>
              <a:t>18/05/2012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189B1-B6CF-4516-9092-5E358A7DB336}" type="slidenum">
              <a:rPr lang="pt-BR"/>
              <a:pPr>
                <a:defRPr/>
              </a:pPr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568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B9BF1-0B0E-4578-895F-6A97A261F846}" type="datetimeFigureOut">
              <a:rPr lang="pt-BR"/>
              <a:pPr>
                <a:defRPr/>
              </a:pPr>
              <a:t>18/05/2012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553E1-84AF-46EE-8DF0-92AEC8AB1FEF}" type="slidenum">
              <a:rPr lang="pt-BR"/>
              <a:pPr>
                <a:defRPr/>
              </a:pPr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623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77560-051D-4409-BBE9-CDFE3B404333}" type="datetimeFigureOut">
              <a:rPr lang="pt-BR"/>
              <a:pPr>
                <a:defRPr/>
              </a:pPr>
              <a:t>18/05/2012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10B0F-0EE0-4587-B074-D36C2E95A449}" type="slidenum">
              <a:rPr lang="pt-BR"/>
              <a:pPr>
                <a:defRPr/>
              </a:pPr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870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F1A22-B839-4790-B4C7-BC18C7816A15}" type="datetimeFigureOut">
              <a:rPr lang="pt-BR"/>
              <a:pPr>
                <a:defRPr/>
              </a:pPr>
              <a:t>18/05/2012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66B22-27C8-4F6B-B2AC-5505F42BDAD9}" type="slidenum">
              <a:rPr lang="pt-BR"/>
              <a:pPr>
                <a:defRPr/>
              </a:pPr>
              <a:t>‹N°›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741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4099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56DEC5-FB85-422E-BF49-6404D85B37D1}" type="datetimeFigureOut">
              <a:rPr lang="pt-BR"/>
              <a:pPr>
                <a:defRPr/>
              </a:pPr>
              <a:t>18/05/2012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F50573-C868-45B2-A84A-3E9CC226CD67}" type="slidenum">
              <a:rPr lang="pt-BR"/>
              <a:pPr>
                <a:defRPr/>
              </a:pPr>
              <a:t>‹N°›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4" r:id="rId12"/>
    <p:sldLayoutId id="214748370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placardavida.blogspot.com.b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34.emf"/><Relationship Id="rId3" Type="http://schemas.openxmlformats.org/officeDocument/2006/relationships/image" Target="../media/image35.jpeg"/><Relationship Id="rId7" Type="http://schemas.openxmlformats.org/officeDocument/2006/relationships/image" Target="../media/image32.e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33.emf"/><Relationship Id="rId5" Type="http://schemas.openxmlformats.org/officeDocument/2006/relationships/image" Target="../media/image31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10" Type="http://schemas.openxmlformats.org/officeDocument/2006/relationships/image" Target="../media/image46.jpeg"/><Relationship Id="rId4" Type="http://schemas.openxmlformats.org/officeDocument/2006/relationships/image" Target="../media/image42.jpe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ggit@detran.ms.gov.br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ítulo 1"/>
          <p:cNvSpPr>
            <a:spLocks noGrp="1"/>
          </p:cNvSpPr>
          <p:nvPr>
            <p:ph type="ctrTitle"/>
          </p:nvPr>
        </p:nvSpPr>
        <p:spPr>
          <a:xfrm>
            <a:off x="1000125" y="3929063"/>
            <a:ext cx="7772400" cy="1470025"/>
          </a:xfrm>
        </p:spPr>
        <p:txBody>
          <a:bodyPr/>
          <a:lstStyle/>
          <a:p>
            <a:pPr eaLnBrk="1" hangingPunct="1"/>
            <a:r>
              <a:rPr lang="pt-BR" smtClean="0"/>
              <a:t>11 de maio de 2012! </a:t>
            </a:r>
            <a:br>
              <a:rPr lang="pt-BR" smtClean="0"/>
            </a:br>
            <a:r>
              <a:rPr lang="pt-BR" smtClean="0"/>
              <a:t>Placar da Vida faz um ano de luta a favor da Vida no Trânsito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214563" y="357188"/>
          <a:ext cx="4176712" cy="348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orelDRAW CMX" r:id="rId3" imgW="2357664" imgH="1966736" progId="CorelDRAW.CMX.15">
                  <p:embed/>
                </p:oleObj>
              </mc:Choice>
              <mc:Fallback>
                <p:oleObj name="CorelDRAW CMX" r:id="rId3" imgW="2357664" imgH="1966736" progId="CorelDRAW.CMX.1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3" y="357188"/>
                        <a:ext cx="4176712" cy="348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m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7" t="17207" r="28371" b="9756"/>
          <a:stretch>
            <a:fillRect/>
          </a:stretch>
        </p:blipFill>
        <p:spPr bwMode="auto">
          <a:xfrm>
            <a:off x="1071563" y="0"/>
            <a:ext cx="8572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mtClean="0"/>
              <a:t/>
            </a:r>
            <a:br>
              <a:rPr lang="pt-BR" smtClean="0"/>
            </a:br>
            <a:r>
              <a:rPr lang="pt-BR" smtClean="0"/>
              <a:t/>
            </a:r>
            <a:br>
              <a:rPr lang="pt-BR" smtClean="0"/>
            </a:br>
            <a:r>
              <a:rPr lang="pt-BR" smtClean="0"/>
              <a:t>Grupo de análise de acidentes Graves e Fatais</a:t>
            </a:r>
          </a:p>
        </p:txBody>
      </p:sp>
      <p:sp>
        <p:nvSpPr>
          <p:cNvPr id="14340" name="Espaço Reservado para Conteúdo 2"/>
          <p:cNvSpPr>
            <a:spLocks noGrp="1"/>
          </p:cNvSpPr>
          <p:nvPr>
            <p:ph idx="1"/>
          </p:nvPr>
        </p:nvSpPr>
        <p:spPr>
          <a:xfrm>
            <a:off x="285750" y="2000250"/>
            <a:ext cx="8686800" cy="405447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pt-BR" sz="2400" smtClean="0">
              <a:solidFill>
                <a:srgbClr val="FF0000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pt-BR" sz="2400" smtClean="0"/>
              <a:t>Agetran, Bombeiros, Ciptran, Detran,  Polícia Civil, Samu, Sesau e Ses</a:t>
            </a:r>
          </a:p>
        </p:txBody>
      </p:sp>
      <p:pic>
        <p:nvPicPr>
          <p:cNvPr id="77826" name="Picture 2" descr="C:\Users\ivanise.rotta\AppData\Local\Microsoft\Windows\Temporary Internet Files\Content.IE5\E38UKMRC\CIMG64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786190"/>
            <a:ext cx="414340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7827" name="Picture 3" descr="C:\Users\ivanise.rotta\AppData\Local\Microsoft\Windows\Temporary Internet Files\Content.IE5\9RTMSBUT\CIMG64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786166"/>
            <a:ext cx="4071966" cy="2839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428625" y="785813"/>
            <a:ext cx="8286750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800" b="1" i="1" dirty="0">
              <a:solidFill>
                <a:schemeClr val="bg1"/>
              </a:solidFill>
              <a:latin typeface="+mj-lt"/>
              <a:ea typeface="ＭＳ Ｐゴシック" pitchFamily="16" charset="-128"/>
              <a:cs typeface="+mj-cs"/>
            </a:endParaRPr>
          </a:p>
        </p:txBody>
      </p:sp>
      <p:pic>
        <p:nvPicPr>
          <p:cNvPr id="1434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688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214313"/>
            <a:ext cx="87312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857250" y="263525"/>
            <a:ext cx="8286750" cy="788988"/>
          </a:xfrm>
        </p:spPr>
        <p:txBody>
          <a:bodyPr/>
          <a:lstStyle/>
          <a:p>
            <a:pPr eaLnBrk="1" hangingPunct="1"/>
            <a:r>
              <a:rPr lang="en-US" sz="2800" b="1" i="1" smtClean="0">
                <a:solidFill>
                  <a:schemeClr val="bg1"/>
                </a:solidFill>
                <a:ea typeface="ＭＳ Ｐゴシック" pitchFamily="34" charset="-128"/>
              </a:rPr>
              <a:t>Quadro Multiplo Integrado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79388" y="1196975"/>
          <a:ext cx="8785225" cy="5375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2658"/>
                <a:gridCol w="301797"/>
                <a:gridCol w="301797"/>
                <a:gridCol w="301797"/>
                <a:gridCol w="301797"/>
                <a:gridCol w="301797"/>
                <a:gridCol w="301797"/>
                <a:gridCol w="301797"/>
                <a:gridCol w="301797"/>
                <a:gridCol w="301797"/>
                <a:gridCol w="301797"/>
                <a:gridCol w="301797"/>
                <a:gridCol w="301797"/>
                <a:gridCol w="301797"/>
                <a:gridCol w="301797"/>
                <a:gridCol w="301797"/>
                <a:gridCol w="301797"/>
                <a:gridCol w="301797"/>
                <a:gridCol w="301797"/>
                <a:gridCol w="301797"/>
                <a:gridCol w="266440"/>
                <a:gridCol w="266441"/>
                <a:gridCol w="266440"/>
                <a:gridCol w="266440"/>
                <a:gridCol w="266441"/>
                <a:gridCol w="266226"/>
              </a:tblGrid>
              <a:tr h="706637">
                <a:tc>
                  <a:txBody>
                    <a:bodyPr/>
                    <a:lstStyle/>
                    <a:p>
                      <a:pPr algn="ctr"/>
                      <a:r>
                        <a:rPr lang="pt-PT" sz="1400" i="1" dirty="0" smtClean="0"/>
                        <a:t>Acidentes Fatais e Graves</a:t>
                      </a:r>
                      <a:endParaRPr lang="en-US" sz="1400" i="1" dirty="0"/>
                    </a:p>
                  </a:txBody>
                  <a:tcPr marL="91443" marR="91443" marT="45727" marB="45727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 gridSpan="19">
                  <a:txBody>
                    <a:bodyPr/>
                    <a:lstStyle/>
                    <a:p>
                      <a:pPr algn="ctr"/>
                      <a:r>
                        <a:rPr lang="pt-PT" sz="1800" i="1" dirty="0" smtClean="0"/>
                        <a:t>Fatores &amp; Condutas adicionais Locais de Risco </a:t>
                      </a:r>
                    </a:p>
                    <a:p>
                      <a:pPr algn="ctr"/>
                      <a:r>
                        <a:rPr lang="pt-PT" sz="1800" i="1" dirty="0" smtClean="0"/>
                        <a:t>versus Usuário contributivo para Acidente Fatal ou Grave</a:t>
                      </a:r>
                      <a:endParaRPr lang="en-US" sz="1800" i="1" dirty="0"/>
                    </a:p>
                  </a:txBody>
                  <a:tcPr marL="91443" marR="91443" marT="45727" marB="45727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pt-PT" sz="1600" i="1" dirty="0" smtClean="0"/>
                        <a:t>Grupos de Vitimas</a:t>
                      </a:r>
                      <a:endParaRPr lang="en-US" sz="1600" i="1" dirty="0"/>
                    </a:p>
                  </a:txBody>
                  <a:tcPr marL="91443" marR="91443" marT="45727" marB="45727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8633">
                <a:tc>
                  <a:txBody>
                    <a:bodyPr/>
                    <a:lstStyle/>
                    <a:p>
                      <a:pPr algn="ctr"/>
                      <a:r>
                        <a:rPr lang="pt-PT" sz="1100" b="1" i="1" u="none" dirty="0" smtClean="0">
                          <a:solidFill>
                            <a:schemeClr val="bg1"/>
                          </a:solidFill>
                        </a:rPr>
                        <a:t>Títulos de Colunas</a:t>
                      </a:r>
                      <a:endParaRPr lang="en-US" sz="1100" b="1" i="1" u="none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000" dirty="0" smtClean="0">
                          <a:solidFill>
                            <a:schemeClr val="bg1"/>
                          </a:solidFill>
                        </a:rPr>
                        <a:t>F1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000" dirty="0" smtClean="0">
                          <a:solidFill>
                            <a:schemeClr val="bg1"/>
                          </a:solidFill>
                        </a:rPr>
                        <a:t>F2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000" dirty="0" smtClean="0">
                          <a:solidFill>
                            <a:schemeClr val="bg1"/>
                          </a:solidFill>
                        </a:rPr>
                        <a:t>F3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000" dirty="0" smtClean="0">
                          <a:solidFill>
                            <a:schemeClr val="bg1"/>
                          </a:solidFill>
                        </a:rPr>
                        <a:t>F4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000" dirty="0" smtClean="0">
                          <a:solidFill>
                            <a:schemeClr val="bg1"/>
                          </a:solidFill>
                        </a:rPr>
                        <a:t>F5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000" dirty="0" smtClean="0">
                          <a:solidFill>
                            <a:schemeClr val="bg1"/>
                          </a:solidFill>
                        </a:rPr>
                        <a:t>F6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000" dirty="0" smtClean="0">
                          <a:solidFill>
                            <a:schemeClr val="bg1"/>
                          </a:solidFill>
                        </a:rPr>
                        <a:t>F7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000" dirty="0" smtClean="0">
                          <a:solidFill>
                            <a:schemeClr val="bg1"/>
                          </a:solidFill>
                        </a:rPr>
                        <a:t>F8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000" dirty="0" smtClean="0">
                          <a:solidFill>
                            <a:schemeClr val="bg1"/>
                          </a:solidFill>
                        </a:rPr>
                        <a:t>C1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000" dirty="0" smtClean="0">
                          <a:solidFill>
                            <a:schemeClr val="bg1"/>
                          </a:solidFill>
                        </a:rPr>
                        <a:t>C2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000" dirty="0" smtClean="0">
                          <a:solidFill>
                            <a:schemeClr val="bg1"/>
                          </a:solidFill>
                        </a:rPr>
                        <a:t>C3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000" dirty="0" smtClean="0">
                          <a:solidFill>
                            <a:schemeClr val="bg1"/>
                          </a:solidFill>
                        </a:rPr>
                        <a:t>C4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000" dirty="0" smtClean="0">
                          <a:solidFill>
                            <a:schemeClr val="bg1"/>
                          </a:solidFill>
                        </a:rPr>
                        <a:t>C5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000" dirty="0" smtClean="0">
                          <a:solidFill>
                            <a:schemeClr val="bg1"/>
                          </a:solidFill>
                        </a:rPr>
                        <a:t>C6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000" dirty="0" smtClean="0">
                          <a:solidFill>
                            <a:schemeClr val="bg1"/>
                          </a:solidFill>
                        </a:rPr>
                        <a:t>P1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000" dirty="0" smtClean="0">
                          <a:solidFill>
                            <a:schemeClr val="bg1"/>
                          </a:solidFill>
                        </a:rPr>
                        <a:t>P2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000" dirty="0" smtClean="0">
                          <a:solidFill>
                            <a:schemeClr val="bg1"/>
                          </a:solidFill>
                        </a:rPr>
                        <a:t>P3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000" dirty="0" smtClean="0">
                          <a:solidFill>
                            <a:schemeClr val="bg1"/>
                          </a:solidFill>
                        </a:rPr>
                        <a:t>P4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000" dirty="0" smtClean="0">
                          <a:solidFill>
                            <a:schemeClr val="bg1"/>
                          </a:solidFill>
                        </a:rPr>
                        <a:t>P5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000" dirty="0" smtClean="0">
                          <a:solidFill>
                            <a:schemeClr val="bg1"/>
                          </a:solidFill>
                        </a:rPr>
                        <a:t>V1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000" dirty="0" smtClean="0">
                          <a:solidFill>
                            <a:schemeClr val="bg1"/>
                          </a:solidFill>
                        </a:rPr>
                        <a:t>V2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000" dirty="0" smtClean="0">
                          <a:solidFill>
                            <a:schemeClr val="bg1"/>
                          </a:solidFill>
                        </a:rPr>
                        <a:t>V3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000" dirty="0" smtClean="0">
                          <a:solidFill>
                            <a:schemeClr val="bg1"/>
                          </a:solidFill>
                        </a:rPr>
                        <a:t>V4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000" dirty="0" smtClean="0">
                          <a:solidFill>
                            <a:schemeClr val="bg1"/>
                          </a:solidFill>
                        </a:rPr>
                        <a:t>V5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PT" sz="1000" dirty="0" smtClean="0">
                          <a:solidFill>
                            <a:schemeClr val="bg1"/>
                          </a:solidFill>
                        </a:rPr>
                        <a:t>V6</a:t>
                      </a:r>
                      <a:endParaRPr lang="en-US" sz="10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</a:tr>
              <a:tr h="4588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i="1" dirty="0" smtClean="0">
                          <a:solidFill>
                            <a:schemeClr val="bg1"/>
                          </a:solidFill>
                        </a:rPr>
                        <a:t>AFG-1</a:t>
                      </a:r>
                      <a:endParaRPr lang="en-US" sz="1000" i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8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43" marR="91443" marT="45727" marB="45727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  <a:tr h="4588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i="1" dirty="0" smtClean="0">
                          <a:solidFill>
                            <a:schemeClr val="bg1"/>
                          </a:solidFill>
                        </a:rPr>
                        <a:t>AFG-2</a:t>
                      </a:r>
                      <a:endParaRPr lang="en-US" sz="1000" i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  <a:tr h="4588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i="1" dirty="0" smtClean="0">
                          <a:solidFill>
                            <a:schemeClr val="bg1"/>
                          </a:solidFill>
                        </a:rPr>
                        <a:t>AFG-3</a:t>
                      </a:r>
                      <a:endParaRPr lang="en-US" sz="1000" i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  <a:tr h="4588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i="1" dirty="0" smtClean="0">
                          <a:solidFill>
                            <a:schemeClr val="bg1"/>
                          </a:solidFill>
                        </a:rPr>
                        <a:t>AFG-4</a:t>
                      </a:r>
                      <a:endParaRPr lang="en-US" sz="1000" i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  <a:tr h="4588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i="1" dirty="0" smtClean="0">
                          <a:solidFill>
                            <a:schemeClr val="bg1"/>
                          </a:solidFill>
                        </a:rPr>
                        <a:t>AFG-5</a:t>
                      </a:r>
                      <a:endParaRPr lang="en-US" sz="1000" i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  <a:tr h="4588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i="1" dirty="0" smtClean="0">
                          <a:solidFill>
                            <a:schemeClr val="bg1"/>
                          </a:solidFill>
                        </a:rPr>
                        <a:t>AFG-6</a:t>
                      </a:r>
                      <a:endParaRPr lang="en-US" sz="1000" i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  <a:tr h="4588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i="1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en-US" sz="1000" i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  <a:tr h="4588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i="1" dirty="0" smtClean="0">
                          <a:solidFill>
                            <a:schemeClr val="bg1"/>
                          </a:solidFill>
                        </a:rPr>
                        <a:t>AFG-n</a:t>
                      </a:r>
                      <a:endParaRPr lang="en-US" sz="1000" i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chemeClr val="tx1">
                        <a:lumMod val="50000"/>
                      </a:schemeClr>
                    </a:solidFill>
                  </a:tcPr>
                </a:tc>
              </a:tr>
              <a:tr h="4588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i="1" dirty="0" smtClean="0">
                          <a:solidFill>
                            <a:schemeClr val="bg1"/>
                          </a:solidFill>
                        </a:rPr>
                        <a:t>Resultados</a:t>
                      </a:r>
                      <a:endParaRPr lang="en-US" sz="1000" i="1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27" marB="45727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43" marR="91443" marT="45727" marB="4572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43" marR="91443" marT="45727" marB="4572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43" marR="91443" marT="45727" marB="4572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43" marR="91443" marT="45727" marB="4572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43" marR="91443" marT="45727" marB="4572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43" marR="91443" marT="45727" marB="4572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43" marR="91443" marT="45727" marB="4572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43" marR="91443" marT="45727" marB="4572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43" marR="91443" marT="45727" marB="4572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43" marR="91443" marT="45727" marB="4572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43" marR="91443" marT="45727" marB="4572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43" marR="91443" marT="45727" marB="4572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43" marR="91443" marT="45727" marB="4572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43" marR="91443" marT="45727" marB="4572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43" marR="91443" marT="45727" marB="4572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43" marR="91443" marT="45727" marB="4572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43" marR="91443" marT="45727" marB="4572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43" marR="91443" marT="45727" marB="4572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43" marR="91443" marT="45727" marB="4572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43" marR="91443" marT="45727" marB="4572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43" marR="91443" marT="45727" marB="4572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43" marR="91443" marT="45727" marB="4572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43" marR="91443" marT="45727" marB="4572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43" marR="91443" marT="45727" marB="45727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91443" marR="91443" marT="45727" marB="45727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5666" name="Rectângulo 1"/>
          <p:cNvSpPr>
            <a:spLocks noChangeArrowheads="1"/>
          </p:cNvSpPr>
          <p:nvPr/>
        </p:nvSpPr>
        <p:spPr bwMode="auto">
          <a:xfrm>
            <a:off x="-33338" y="6673850"/>
            <a:ext cx="45561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PT" sz="600">
                <a:latin typeface="Calibri" pitchFamily="34" charset="0"/>
              </a:rPr>
              <a:t>JC-M12</a:t>
            </a:r>
          </a:p>
        </p:txBody>
      </p:sp>
      <p:pic>
        <p:nvPicPr>
          <p:cNvPr id="15667" name="Imagem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7" t="17207" r="28371" b="9756"/>
          <a:stretch>
            <a:fillRect/>
          </a:stretch>
        </p:blipFill>
        <p:spPr bwMode="auto">
          <a:xfrm>
            <a:off x="3714750" y="0"/>
            <a:ext cx="8572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0"/>
            <a:ext cx="928688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214313"/>
            <a:ext cx="9699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70" name="CaixaDeTexto 9"/>
          <p:cNvSpPr txBox="1">
            <a:spLocks noChangeArrowheads="1"/>
          </p:cNvSpPr>
          <p:nvPr/>
        </p:nvSpPr>
        <p:spPr bwMode="auto">
          <a:xfrm>
            <a:off x="2071688" y="2643188"/>
            <a:ext cx="1714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rgbClr val="FF0000"/>
                </a:solidFill>
                <a:latin typeface="Calibri" pitchFamily="34" charset="0"/>
              </a:rPr>
              <a:t>Fatores de risco</a:t>
            </a:r>
          </a:p>
        </p:txBody>
      </p:sp>
      <p:sp>
        <p:nvSpPr>
          <p:cNvPr id="15671" name="CaixaDeTexto 10"/>
          <p:cNvSpPr txBox="1">
            <a:spLocks noChangeArrowheads="1"/>
          </p:cNvSpPr>
          <p:nvPr/>
        </p:nvSpPr>
        <p:spPr bwMode="auto">
          <a:xfrm>
            <a:off x="4071938" y="2714625"/>
            <a:ext cx="16462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rgbClr val="FF0000"/>
                </a:solidFill>
                <a:latin typeface="Calibri" pitchFamily="34" charset="0"/>
              </a:rPr>
              <a:t>Conduta</a:t>
            </a:r>
          </a:p>
          <a:p>
            <a:pPr eaLnBrk="1" hangingPunct="1"/>
            <a:r>
              <a:rPr lang="pt-BR" b="1">
                <a:solidFill>
                  <a:srgbClr val="FF0000"/>
                </a:solidFill>
                <a:latin typeface="Calibri" pitchFamily="34" charset="0"/>
              </a:rPr>
              <a:t>inapropriada </a:t>
            </a:r>
          </a:p>
        </p:txBody>
      </p:sp>
      <p:sp>
        <p:nvSpPr>
          <p:cNvPr id="15672" name="CaixaDeTexto 11"/>
          <p:cNvSpPr txBox="1">
            <a:spLocks noChangeArrowheads="1"/>
          </p:cNvSpPr>
          <p:nvPr/>
        </p:nvSpPr>
        <p:spPr bwMode="auto">
          <a:xfrm>
            <a:off x="5786438" y="2714625"/>
            <a:ext cx="171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600" b="1">
                <a:solidFill>
                  <a:srgbClr val="FF0000"/>
                </a:solidFill>
                <a:latin typeface="Calibri" pitchFamily="34" charset="0"/>
              </a:rPr>
              <a:t>Equipamentos</a:t>
            </a:r>
          </a:p>
          <a:p>
            <a:pPr eaLnBrk="1" hangingPunct="1"/>
            <a:r>
              <a:rPr lang="pt-BR" sz="1600" b="1">
                <a:solidFill>
                  <a:srgbClr val="FF0000"/>
                </a:solidFill>
                <a:latin typeface="Calibri" pitchFamily="34" charset="0"/>
              </a:rPr>
              <a:t>Segurança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pt-BR" sz="2400" smtClean="0"/>
              <a:t>O Placar da Vida foi inaugurado no dia 11 de maio de 2011, como uma ação da Década de Ação de Segurança no Trânsito.</a:t>
            </a:r>
          </a:p>
          <a:p>
            <a:pPr algn="just" eaLnBrk="1" hangingPunct="1">
              <a:buFont typeface="Arial" charset="0"/>
              <a:buNone/>
            </a:pPr>
            <a:r>
              <a:rPr lang="pt-BR" sz="2400" smtClean="0"/>
              <a:t>(Placar on line: </a:t>
            </a:r>
            <a:r>
              <a:rPr lang="pt-BR" sz="2400" smtClean="0">
                <a:hlinkClick r:id="rId2"/>
              </a:rPr>
              <a:t>www.placardavida.blogspot.com.br</a:t>
            </a:r>
            <a:r>
              <a:rPr lang="pt-BR" sz="2400" smtClean="0"/>
              <a:t>)</a:t>
            </a:r>
          </a:p>
          <a:p>
            <a:pPr algn="just" eaLnBrk="1" hangingPunct="1"/>
            <a:r>
              <a:rPr lang="pt-BR" sz="2400" smtClean="0"/>
              <a:t>O número desse placar representa os dias de vidas preservadas no trânsito de Campo Grande - MS, e toda vez que alguém vier a óbito no local do acidente ou em decorrência de um acidente de trânsito num período de até 30 dias de internação o PLACAR é zerado.</a:t>
            </a:r>
          </a:p>
          <a:p>
            <a:pPr eaLnBrk="1" hangingPunct="1"/>
            <a:endParaRPr lang="pt-BR" smtClean="0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2286000" y="285750"/>
            <a:ext cx="5000625" cy="10779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lIns="-66654" tIns="0" rIns="-66654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200" b="1" i="1" dirty="0">
                <a:solidFill>
                  <a:srgbClr val="073F8E"/>
                </a:solidFill>
                <a:latin typeface="Georgia" pitchFamily="18" charset="0"/>
                <a:cs typeface="+mn-cs"/>
              </a:rPr>
              <a:t>Placar da Vida 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n-lt"/>
              <a:cs typeface="+mn-cs"/>
            </a:endParaRPr>
          </a:p>
        </p:txBody>
      </p:sp>
      <p:pic>
        <p:nvPicPr>
          <p:cNvPr id="16388" name="Imagem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7" t="17207" r="28371" b="9756"/>
          <a:stretch>
            <a:fillRect/>
          </a:stretch>
        </p:blipFill>
        <p:spPr bwMode="auto">
          <a:xfrm>
            <a:off x="1000125" y="214313"/>
            <a:ext cx="85725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928688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214313"/>
            <a:ext cx="9699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ivanise.rotta\Desktop\Vida no Trânsito julho 2011\Vídeos e Imagens eventos_CIPTRAN\Placar da vid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0" y="4786313"/>
            <a:ext cx="3143250" cy="1785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ivanise.rotta\AppData\Local\Microsoft\Windows\Temporary Internet Files\Content.IE5\OWT8582I\CIMG648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2" descr="C:\SILVANA\Volta Aulas 2010\logo vida no trânsito\_marca_vida_no_transi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14313"/>
            <a:ext cx="1355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ítulo 1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smtClean="0"/>
              <a:t>Resultados Finais </a:t>
            </a:r>
            <a:br>
              <a:rPr lang="pt-BR" sz="4000" smtClean="0"/>
            </a:br>
            <a:r>
              <a:rPr lang="pt-BR" sz="4000" smtClean="0"/>
              <a:t>1º semestre 2010 e 2011</a:t>
            </a:r>
          </a:p>
        </p:txBody>
      </p:sp>
      <p:graphicFrame>
        <p:nvGraphicFramePr>
          <p:cNvPr id="2050" name="Object 100"/>
          <p:cNvGraphicFramePr>
            <a:graphicFrameLocks noChangeAspect="1"/>
          </p:cNvGraphicFramePr>
          <p:nvPr>
            <p:ph sz="half" idx="1"/>
          </p:nvPr>
        </p:nvGraphicFramePr>
        <p:xfrm>
          <a:off x="6072188" y="1500188"/>
          <a:ext cx="3071812" cy="183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Gráfico" r:id="rId4" imgW="2124165" imgH="1628779" progId="MSGraph.Chart.8">
                  <p:embed followColorScheme="full"/>
                </p:oleObj>
              </mc:Choice>
              <mc:Fallback>
                <p:oleObj name="Gráfico" r:id="rId4" imgW="2124165" imgH="1628779" progId="MSGraph.Chart.8">
                  <p:embed followColorScheme="full"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188" y="1500188"/>
                        <a:ext cx="3071812" cy="1833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102"/>
          <p:cNvGraphicFramePr>
            <a:graphicFrameLocks noChangeAspect="1"/>
          </p:cNvGraphicFramePr>
          <p:nvPr>
            <p:ph sz="half" idx="2"/>
          </p:nvPr>
        </p:nvGraphicFramePr>
        <p:xfrm>
          <a:off x="6315075" y="3143250"/>
          <a:ext cx="251142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Gráfico" r:id="rId6" imgW="2314473" imgH="1638227" progId="MSGraph.Chart.8">
                  <p:embed followColorScheme="full"/>
                </p:oleObj>
              </mc:Choice>
              <mc:Fallback>
                <p:oleObj name="Gráfico" r:id="rId6" imgW="2314473" imgH="1638227" progId="MSGraph.Chart.8">
                  <p:embed followColorScheme="full"/>
                  <p:pic>
                    <p:nvPicPr>
                      <p:cNvPr id="0" name="Object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5075" y="3143250"/>
                        <a:ext cx="2511425" cy="177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6" name="Picture 14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57188"/>
            <a:ext cx="8636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428625"/>
            <a:ext cx="7889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2" name="Object 101"/>
          <p:cNvGraphicFramePr>
            <a:graphicFrameLocks noChangeAspect="1"/>
          </p:cNvGraphicFramePr>
          <p:nvPr/>
        </p:nvGraphicFramePr>
        <p:xfrm>
          <a:off x="6059488" y="4791075"/>
          <a:ext cx="2989262" cy="203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Gráfico" r:id="rId10" imgW="2571727" imgH="1752679" progId="MSGraph.Chart.8">
                  <p:embed followColorScheme="full"/>
                </p:oleObj>
              </mc:Choice>
              <mc:Fallback>
                <p:oleObj name="Gráfico" r:id="rId10" imgW="2571727" imgH="1752679" progId="MSGraph.Chart.8">
                  <p:embed followColorScheme="full"/>
                  <p:pic>
                    <p:nvPicPr>
                      <p:cNvPr id="0" name="Object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9488" y="4791075"/>
                        <a:ext cx="2989262" cy="2033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" name="Retângulo 14"/>
          <p:cNvSpPr>
            <a:spLocks noChangeArrowheads="1"/>
          </p:cNvSpPr>
          <p:nvPr/>
        </p:nvSpPr>
        <p:spPr bwMode="auto">
          <a:xfrm>
            <a:off x="214313" y="1428750"/>
            <a:ext cx="6357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pt-BR">
                <a:latin typeface="Calibri" pitchFamily="34" charset="0"/>
              </a:rPr>
              <a:t>A Estratégia de Proatividade de Parceria comprova, por meio dos resultados apresentados , sua importância e relevância.</a:t>
            </a:r>
          </a:p>
        </p:txBody>
      </p:sp>
      <p:sp>
        <p:nvSpPr>
          <p:cNvPr id="2059" name="Text Box 12"/>
          <p:cNvSpPr txBox="1">
            <a:spLocks noChangeArrowheads="1"/>
          </p:cNvSpPr>
          <p:nvPr/>
        </p:nvSpPr>
        <p:spPr bwMode="auto">
          <a:xfrm>
            <a:off x="142875" y="5857875"/>
            <a:ext cx="4791075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400">
                <a:latin typeface="Calibri" pitchFamily="34" charset="0"/>
              </a:rPr>
              <a:t>Fonte: SIM, SIH/SUS, CIPTRAN/PM, DETRAN/MS, SIGO</a:t>
            </a:r>
          </a:p>
          <a:p>
            <a:pPr eaLnBrk="1" hangingPunct="1"/>
            <a:endParaRPr lang="pt-BR" b="1">
              <a:latin typeface="Calibri" pitchFamily="34" charset="0"/>
            </a:endParaRPr>
          </a:p>
          <a:p>
            <a:pPr eaLnBrk="1" hangingPunct="1"/>
            <a:r>
              <a:rPr lang="pt-BR" b="1">
                <a:latin typeface="Calibri" pitchFamily="34" charset="0"/>
              </a:rPr>
              <a:t> </a:t>
            </a:r>
          </a:p>
        </p:txBody>
      </p:sp>
      <p:graphicFrame>
        <p:nvGraphicFramePr>
          <p:cNvPr id="2053" name="Espaço Reservado para Conteúdo 4"/>
          <p:cNvGraphicFramePr>
            <a:graphicFrameLocks/>
          </p:cNvGraphicFramePr>
          <p:nvPr/>
        </p:nvGraphicFramePr>
        <p:xfrm>
          <a:off x="392113" y="2066925"/>
          <a:ext cx="5700712" cy="343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Gráfico" r:id="rId12" imgW="5648243" imgH="3400353" progId="Excel.Chart.8">
                  <p:embed/>
                </p:oleObj>
              </mc:Choice>
              <mc:Fallback>
                <p:oleObj name="Gráfico" r:id="rId12" imgW="5648243" imgH="3400353" progId="Excel.Chart.8">
                  <p:embed/>
                  <p:pic>
                    <p:nvPicPr>
                      <p:cNvPr id="0" name="Espaço Reservado para Conteúdo 4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2066925"/>
                        <a:ext cx="5700712" cy="343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0" name="CaixaDeTexto 11"/>
          <p:cNvSpPr txBox="1">
            <a:spLocks noChangeArrowheads="1"/>
          </p:cNvSpPr>
          <p:nvPr/>
        </p:nvSpPr>
        <p:spPr bwMode="auto">
          <a:xfrm>
            <a:off x="357188" y="5286375"/>
            <a:ext cx="27146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200">
                <a:latin typeface="Calibri" pitchFamily="34" charset="0"/>
              </a:rPr>
              <a:t>Dados por10.000vm</a:t>
            </a:r>
          </a:p>
        </p:txBody>
      </p:sp>
      <p:sp>
        <p:nvSpPr>
          <p:cNvPr id="2061" name="CaixaDeTexto 12"/>
          <p:cNvSpPr txBox="1">
            <a:spLocks noChangeArrowheads="1"/>
          </p:cNvSpPr>
          <p:nvPr/>
        </p:nvSpPr>
        <p:spPr bwMode="auto">
          <a:xfrm>
            <a:off x="8064500" y="3789363"/>
            <a:ext cx="1079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1200" b="1">
                <a:solidFill>
                  <a:srgbClr val="FF0000"/>
                </a:solidFill>
                <a:latin typeface="Calibri" pitchFamily="34" charset="0"/>
              </a:rPr>
              <a:t>2010/2011</a:t>
            </a:r>
          </a:p>
          <a:p>
            <a:pPr eaLnBrk="1" hangingPunct="1"/>
            <a:r>
              <a:rPr lang="pt-BR" sz="1200" b="1">
                <a:solidFill>
                  <a:srgbClr val="FF0000"/>
                </a:solidFill>
                <a:latin typeface="Calibri" pitchFamily="34" charset="0"/>
              </a:rPr>
              <a:t>Aumento 33,4%</a:t>
            </a:r>
            <a:endParaRPr lang="pt-BR" b="1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76688" y="441325"/>
            <a:ext cx="1189037" cy="808038"/>
          </a:xfrm>
          <a:noFill/>
        </p:spPr>
      </p:pic>
      <p:pic>
        <p:nvPicPr>
          <p:cNvPr id="18435" name="Imagem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7" t="17207" r="28371" b="9756"/>
          <a:stretch>
            <a:fillRect/>
          </a:stretch>
        </p:blipFill>
        <p:spPr bwMode="auto">
          <a:xfrm>
            <a:off x="3708400" y="188913"/>
            <a:ext cx="14398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60350"/>
            <a:ext cx="788988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972" name="Group 84"/>
          <p:cNvGraphicFramePr>
            <a:graphicFrameLocks noGrp="1"/>
          </p:cNvGraphicFramePr>
          <p:nvPr>
            <p:ph idx="1"/>
          </p:nvPr>
        </p:nvGraphicFramePr>
        <p:xfrm>
          <a:off x="468313" y="1628775"/>
          <a:ext cx="7961312" cy="4943475"/>
        </p:xfrm>
        <a:graphic>
          <a:graphicData uri="http://schemas.openxmlformats.org/drawingml/2006/table">
            <a:tbl>
              <a:tblPr/>
              <a:tblGrid>
                <a:gridCol w="2013098"/>
                <a:gridCol w="1435776"/>
                <a:gridCol w="1504146"/>
                <a:gridCol w="3008292"/>
              </a:tblGrid>
              <a:tr h="95428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MORTOS e FERIDOS GRAVES (MFG) </a:t>
                      </a:r>
                    </a:p>
                  </a:txBody>
                  <a:tcPr marL="8343" marR="8343" marT="8343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2010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1º semestre</a:t>
                      </a:r>
                    </a:p>
                  </a:txBody>
                  <a:tcPr marL="8343" marR="8343" marT="8343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2011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1º semestre</a:t>
                      </a:r>
                    </a:p>
                  </a:txBody>
                  <a:tcPr marL="8343" marR="8343" marT="8343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</a:tr>
              <a:tr h="49562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Todos MFG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2F2F2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43" marR="8343" marT="8343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637</a:t>
                      </a:r>
                    </a:p>
                  </a:txBody>
                  <a:tcPr marL="8343" marR="8343" marT="8343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43" marR="8343" marT="8343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536</a:t>
                      </a:r>
                    </a:p>
                  </a:txBody>
                  <a:tcPr marL="8343" marR="8343" marT="8343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9724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8343" marR="8343" marT="8343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43" marR="8343" marT="8343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43" marR="8343" marT="8343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43" marR="8343" marT="8343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99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MFG</a:t>
                      </a:r>
                    </a:p>
                  </a:txBody>
                  <a:tcPr marL="75088" marR="8343" marT="8343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43" marR="8343" marT="8343" marB="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43" marR="8343" marT="8343" marB="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43" marR="8343" marT="8343" marB="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9562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Motociclistas</a:t>
                      </a: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5088" marR="8343" marT="8343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416</a:t>
                      </a:r>
                    </a:p>
                  </a:txBody>
                  <a:tcPr marL="8343" marR="8343" marT="8343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43" marR="8343" marT="8343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396</a:t>
                      </a:r>
                    </a:p>
                  </a:txBody>
                  <a:tcPr marL="8343" marR="8343" marT="8343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73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MFG</a:t>
                      </a:r>
                    </a:p>
                  </a:txBody>
                  <a:tcPr marL="75088" marR="8343" marT="8343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43" marR="8343" marT="8343" marB="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43" marR="8343" marT="8343" marB="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43" marR="8343" marT="8343" marB="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9562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Pedestres </a:t>
                      </a:r>
                    </a:p>
                  </a:txBody>
                  <a:tcPr marL="75088" marR="8343" marT="8343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67</a:t>
                      </a:r>
                    </a:p>
                  </a:txBody>
                  <a:tcPr marL="8343" marR="8343" marT="8343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43" marR="8343" marT="8343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44</a:t>
                      </a:r>
                    </a:p>
                  </a:txBody>
                  <a:tcPr marL="8343" marR="8343" marT="8343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73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MFG</a:t>
                      </a:r>
                    </a:p>
                  </a:txBody>
                  <a:tcPr marL="75088" marR="8343" marT="8343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43" marR="8343" marT="8343" marB="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43" marR="8343" marT="8343" marB="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43" marR="8343" marT="8343" marB="0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9562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Ciclistas </a:t>
                      </a:r>
                    </a:p>
                  </a:txBody>
                  <a:tcPr marL="75088" marR="8343" marT="8343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36</a:t>
                      </a:r>
                    </a:p>
                  </a:txBody>
                  <a:tcPr marL="8343" marR="8343" marT="8343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343" marR="8343" marT="8343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31</a:t>
                      </a:r>
                    </a:p>
                  </a:txBody>
                  <a:tcPr marL="8343" marR="8343" marT="8343" marB="0" anchor="ctr" horzOverflow="overflow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8481" name="Picture 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118745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82" name="Rectangle 81"/>
          <p:cNvSpPr>
            <a:spLocks noChangeArrowheads="1"/>
          </p:cNvSpPr>
          <p:nvPr/>
        </p:nvSpPr>
        <p:spPr bwMode="auto">
          <a:xfrm>
            <a:off x="250825" y="1125538"/>
            <a:ext cx="2160588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1400" b="1">
                <a:solidFill>
                  <a:schemeClr val="accent2"/>
                </a:solidFill>
                <a:latin typeface="Calibri" pitchFamily="34" charset="0"/>
              </a:rPr>
              <a:t>CAMPO GRANDE - MS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 descr="C:\Users\ivanise.rotta\Desktop\2012 fotos\premio escola segura 29fev12 elizio\CIMG64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785925"/>
            <a:ext cx="3500462" cy="2385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6562" name="Picture 2" descr="C:\Users\ivanise.rotta\Desktop\2012 fotos\premio escola segura 29fev12 elizio\CIMG645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3" y="4286256"/>
            <a:ext cx="3571901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1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2875"/>
            <a:ext cx="77311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" descr="C:\SILVANA\Volta Aulas 2010\logo vida no trânsito\_marca_vida_no_transit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0"/>
            <a:ext cx="18954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214313"/>
            <a:ext cx="706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928688" y="1000125"/>
            <a:ext cx="7597775" cy="3698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Arial" pitchFamily="34" charset="0"/>
                <a:cs typeface="Arial" pitchFamily="34" charset="0"/>
              </a:rPr>
              <a:t>PREMIAÇÃO 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ESCOLA SEGURA </a:t>
            </a:r>
            <a:r>
              <a:rPr lang="pt-BR" dirty="0">
                <a:latin typeface="Arial" pitchFamily="34" charset="0"/>
                <a:cs typeface="Arial" pitchFamily="34" charset="0"/>
              </a:rPr>
              <a:t>– SELO MUNICIPAL DE QUALIDADE </a:t>
            </a:r>
          </a:p>
        </p:txBody>
      </p:sp>
      <p:graphicFrame>
        <p:nvGraphicFramePr>
          <p:cNvPr id="3074" name="Espaço Reservado para Conteúdo 6"/>
          <p:cNvGraphicFramePr>
            <a:graphicFrameLocks noGrp="1"/>
          </p:cNvGraphicFramePr>
          <p:nvPr/>
        </p:nvGraphicFramePr>
        <p:xfrm>
          <a:off x="571500" y="1428750"/>
          <a:ext cx="4000500" cy="292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r:id="rId8" imgW="7846232" imgH="4858933" progId="Excel.Chart.8">
                  <p:embed/>
                </p:oleObj>
              </mc:Choice>
              <mc:Fallback>
                <p:oleObj r:id="rId8" imgW="7846232" imgH="4858933" progId="Excel.Chart.8">
                  <p:embed/>
                  <p:pic>
                    <p:nvPicPr>
                      <p:cNvPr id="0" name="Espaço Reservado para Conteúdo 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1428750"/>
                        <a:ext cx="4000500" cy="292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6803" name="Picture 3" descr="C:\Users\ivanise.rotta\AppData\Local\Microsoft\Windows\Temporary Internet Files\Content.IE5\E38UKMRC\EE Jovelina A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57752" y="4286255"/>
            <a:ext cx="3500428" cy="2333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ítulo 5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tx2"/>
                </a:solidFill>
              </a:rPr>
              <a:t>BENEFÍCIOS DA EPP</a:t>
            </a:r>
            <a:br>
              <a:rPr lang="pt-BR" sz="2400" b="1" dirty="0" smtClean="0">
                <a:solidFill>
                  <a:schemeClr val="tx2"/>
                </a:solidFill>
              </a:rPr>
            </a:br>
            <a:r>
              <a:rPr lang="pt-BR" sz="2400" b="1" dirty="0" smtClean="0">
                <a:solidFill>
                  <a:schemeClr val="tx2"/>
                </a:solidFill>
              </a:rPr>
              <a:t>Estratégia de </a:t>
            </a:r>
            <a:r>
              <a:rPr lang="pt-BR" sz="2400" b="1" dirty="0" err="1" smtClean="0">
                <a:solidFill>
                  <a:schemeClr val="tx2"/>
                </a:solidFill>
              </a:rPr>
              <a:t>Proatividade</a:t>
            </a:r>
            <a:r>
              <a:rPr lang="pt-BR" sz="2400" b="1" dirty="0" smtClean="0">
                <a:solidFill>
                  <a:schemeClr val="tx2"/>
                </a:solidFill>
              </a:rPr>
              <a:t> e Parceria</a:t>
            </a:r>
            <a:r>
              <a:rPr lang="pt-BR" b="1" dirty="0" smtClean="0">
                <a:solidFill>
                  <a:schemeClr val="tx2"/>
                </a:solidFill>
              </a:rPr>
              <a:t/>
            </a:r>
            <a:br>
              <a:rPr lang="pt-BR" b="1" dirty="0" smtClean="0">
                <a:solidFill>
                  <a:schemeClr val="tx2"/>
                </a:solidFill>
              </a:rPr>
            </a:br>
            <a:endParaRPr lang="pt-BR" dirty="0" smtClean="0"/>
          </a:p>
        </p:txBody>
      </p:sp>
      <p:sp>
        <p:nvSpPr>
          <p:cNvPr id="51203" name="Subtítul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 smtClean="0"/>
              <a:t>Dados Confiáveis e por destes levantamos fatores de risco e grupo de vítimas para traçar planos de ação dos programas e projetos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 smtClean="0"/>
              <a:t>Trabalho Intersetorial, Integração dos órgãos: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t-BR" sz="2400" dirty="0" smtClean="0">
                <a:solidFill>
                  <a:srgbClr val="FF0000"/>
                </a:solidFill>
              </a:rPr>
              <a:t>GGIT</a:t>
            </a:r>
            <a:r>
              <a:rPr lang="pt-BR" sz="2400" dirty="0" smtClean="0"/>
              <a:t> – Gabinete de Gestão Integrada de trânsito;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 smtClean="0"/>
              <a:t> Visita e relatório dos locais de acidentes fatais;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 smtClean="0"/>
              <a:t>Grupo de análise de acidentes graves e fatais;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 smtClean="0"/>
              <a:t>Apoio da mídia televisionada, rádio, jornais impressos e “</a:t>
            </a:r>
            <a:r>
              <a:rPr lang="pt-BR" sz="2400" dirty="0" err="1" smtClean="0"/>
              <a:t>on</a:t>
            </a:r>
            <a:r>
              <a:rPr lang="pt-BR" sz="2400" dirty="0" smtClean="0"/>
              <a:t> </a:t>
            </a:r>
            <a:r>
              <a:rPr lang="pt-BR" sz="2400" dirty="0" err="1" smtClean="0"/>
              <a:t>line</a:t>
            </a:r>
            <a:r>
              <a:rPr lang="pt-BR" sz="2400" dirty="0" smtClean="0"/>
              <a:t>”;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 smtClean="0"/>
              <a:t> População informada sobre Fatores Local de Risco e Grupo de Vítima Local;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400" dirty="0" smtClean="0"/>
              <a:t>Processo iniciado de mudança de cultura: Placar da Vida, Estrelas, acidentes fatais, jovem condutor, etc.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t-BR" sz="2000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t-BR" sz="2000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t-BR" sz="2000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t-BR" sz="2000" dirty="0" smtClean="0"/>
          </a:p>
        </p:txBody>
      </p:sp>
      <p:pic>
        <p:nvPicPr>
          <p:cNvPr id="6148" name="Picture 1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8636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" descr="C:\SILVANA\Volta Aulas 2010\logo vida no trânsito\_marca_vida_no_transi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0"/>
            <a:ext cx="1357313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214313"/>
            <a:ext cx="7889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m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7" t="17207" r="28371" b="9756"/>
          <a:stretch>
            <a:fillRect/>
          </a:stretch>
        </p:blipFill>
        <p:spPr bwMode="auto">
          <a:xfrm>
            <a:off x="947738" y="0"/>
            <a:ext cx="69532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ítulo 1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pPr eaLnBrk="1" hangingPunct="1"/>
            <a:r>
              <a:rPr lang="pt-BR" smtClean="0"/>
              <a:t>Coleta de Dados 2012</a:t>
            </a:r>
          </a:p>
        </p:txBody>
      </p:sp>
      <p:pic>
        <p:nvPicPr>
          <p:cNvPr id="717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7191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513" y="214313"/>
            <a:ext cx="774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uxograma: Disco magnético 7"/>
          <p:cNvSpPr/>
          <p:nvPr/>
        </p:nvSpPr>
        <p:spPr>
          <a:xfrm>
            <a:off x="4500563" y="1500188"/>
            <a:ext cx="1428750" cy="857250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AIH/SIM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DATASUS/MS</a:t>
            </a:r>
          </a:p>
        </p:txBody>
      </p:sp>
      <p:sp>
        <p:nvSpPr>
          <p:cNvPr id="9" name="Fluxograma: Disco magnético 8"/>
          <p:cNvSpPr/>
          <p:nvPr/>
        </p:nvSpPr>
        <p:spPr>
          <a:xfrm>
            <a:off x="2071688" y="1500188"/>
            <a:ext cx="1414462" cy="857250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CIPTRAN: </a:t>
            </a:r>
            <a:r>
              <a:rPr lang="pt-BR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BOs</a:t>
            </a:r>
            <a:endParaRPr lang="pt-BR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0" name="Fluxograma: Processo 9"/>
          <p:cNvSpPr/>
          <p:nvPr/>
        </p:nvSpPr>
        <p:spPr>
          <a:xfrm>
            <a:off x="3071813" y="4714875"/>
            <a:ext cx="2357437" cy="642938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/>
                </a:solidFill>
              </a:rPr>
              <a:t>Verificação Manual dos Pares</a:t>
            </a:r>
          </a:p>
        </p:txBody>
      </p:sp>
      <p:sp>
        <p:nvSpPr>
          <p:cNvPr id="11" name="Fluxograma: Processo 10"/>
          <p:cNvSpPr/>
          <p:nvPr/>
        </p:nvSpPr>
        <p:spPr>
          <a:xfrm>
            <a:off x="3143250" y="2643188"/>
            <a:ext cx="1785938" cy="612775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CRUZAMENTO DOS REGISTROS</a:t>
            </a:r>
          </a:p>
        </p:txBody>
      </p:sp>
      <p:sp>
        <p:nvSpPr>
          <p:cNvPr id="12" name="Fluxograma: Disco magnético 11"/>
          <p:cNvSpPr/>
          <p:nvPr/>
        </p:nvSpPr>
        <p:spPr>
          <a:xfrm>
            <a:off x="2857500" y="5500688"/>
            <a:ext cx="2786063" cy="1143000"/>
          </a:xfrm>
          <a:prstGeom prst="flowChartMagneticDisk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1"/>
                </a:solidFill>
              </a:rPr>
              <a:t>Pares Mortos &amp; feridos graves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tx1"/>
                </a:solidFill>
              </a:rPr>
              <a:t>Considerados verdadeiros</a:t>
            </a:r>
          </a:p>
        </p:txBody>
      </p:sp>
      <p:sp>
        <p:nvSpPr>
          <p:cNvPr id="13" name="Fluxograma: Fita perfurada 12"/>
          <p:cNvSpPr/>
          <p:nvPr/>
        </p:nvSpPr>
        <p:spPr>
          <a:xfrm>
            <a:off x="2000250" y="3643313"/>
            <a:ext cx="1700213" cy="857250"/>
          </a:xfrm>
          <a:prstGeom prst="flowChartPunchedTap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/>
                </a:solidFill>
              </a:rPr>
              <a:t>Possíveis Pares</a:t>
            </a:r>
          </a:p>
        </p:txBody>
      </p:sp>
      <p:sp>
        <p:nvSpPr>
          <p:cNvPr id="14" name="Fluxograma: Fita perfurada 13"/>
          <p:cNvSpPr/>
          <p:nvPr/>
        </p:nvSpPr>
        <p:spPr>
          <a:xfrm>
            <a:off x="4643438" y="3500438"/>
            <a:ext cx="1928812" cy="857250"/>
          </a:xfrm>
          <a:prstGeom prst="flowChartPunchedTap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/>
                </a:solidFill>
              </a:rPr>
              <a:t>Possíveis não pares</a:t>
            </a:r>
          </a:p>
        </p:txBody>
      </p:sp>
      <p:cxnSp>
        <p:nvCxnSpPr>
          <p:cNvPr id="15" name="Conector angulado 14"/>
          <p:cNvCxnSpPr/>
          <p:nvPr/>
        </p:nvCxnSpPr>
        <p:spPr>
          <a:xfrm rot="5400000">
            <a:off x="4375944" y="1981994"/>
            <a:ext cx="357188" cy="96520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angulado 15"/>
          <p:cNvCxnSpPr/>
          <p:nvPr/>
        </p:nvCxnSpPr>
        <p:spPr>
          <a:xfrm rot="16200000" flipH="1">
            <a:off x="3375025" y="1982788"/>
            <a:ext cx="357188" cy="96361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do 16"/>
          <p:cNvCxnSpPr/>
          <p:nvPr/>
        </p:nvCxnSpPr>
        <p:spPr>
          <a:xfrm rot="16200000" flipH="1">
            <a:off x="4411662" y="2946401"/>
            <a:ext cx="428625" cy="96520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angulado 17"/>
          <p:cNvCxnSpPr/>
          <p:nvPr/>
        </p:nvCxnSpPr>
        <p:spPr>
          <a:xfrm rot="5400000">
            <a:off x="3410744" y="2947194"/>
            <a:ext cx="428625" cy="963613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angulado 18"/>
          <p:cNvCxnSpPr/>
          <p:nvPr/>
        </p:nvCxnSpPr>
        <p:spPr>
          <a:xfrm rot="5400000">
            <a:off x="4530725" y="4041776"/>
            <a:ext cx="333375" cy="965200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do 19"/>
          <p:cNvCxnSpPr/>
          <p:nvPr/>
        </p:nvCxnSpPr>
        <p:spPr>
          <a:xfrm rot="16200000" flipH="1">
            <a:off x="3601244" y="4042569"/>
            <a:ext cx="333375" cy="963613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 rot="5400000">
            <a:off x="4072732" y="5499894"/>
            <a:ext cx="285750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/>
          </p:cNvSpPr>
          <p:nvPr/>
        </p:nvSpPr>
        <p:spPr bwMode="auto">
          <a:xfrm>
            <a:off x="0" y="3048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PROGRAMAS E INDICADORES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rPr>
              <a:t>DE SEGURANÇA VIÁRIA</a:t>
            </a:r>
          </a:p>
        </p:txBody>
      </p:sp>
      <p:sp>
        <p:nvSpPr>
          <p:cNvPr id="4" name="Seta para a direita 3"/>
          <p:cNvSpPr>
            <a:spLocks noChangeArrowheads="1"/>
          </p:cNvSpPr>
          <p:nvPr/>
        </p:nvSpPr>
        <p:spPr bwMode="auto">
          <a:xfrm>
            <a:off x="533400" y="2667000"/>
            <a:ext cx="7956550" cy="331788"/>
          </a:xfrm>
          <a:prstGeom prst="rightArrow">
            <a:avLst>
              <a:gd name="adj1" fmla="val 50000"/>
              <a:gd name="adj2" fmla="val 59730"/>
            </a:avLst>
          </a:prstGeom>
          <a:gradFill rotWithShape="1">
            <a:gsLst>
              <a:gs pos="0">
                <a:srgbClr val="F8F8F8"/>
              </a:gs>
              <a:gs pos="50000">
                <a:srgbClr val="F8F8F8">
                  <a:gamma/>
                  <a:shade val="46275"/>
                  <a:invGamma/>
                </a:srgbClr>
              </a:gs>
              <a:gs pos="100000">
                <a:srgbClr val="F8F8F8"/>
              </a:gs>
            </a:gsLst>
            <a:lin ang="5400000" scaled="1"/>
          </a:gradFill>
          <a:ln w="9525" algn="ctr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Franklin Gothic Medium" pitchFamily="34" charset="0"/>
              <a:cs typeface="+mn-cs"/>
            </a:endParaRPr>
          </a:p>
        </p:txBody>
      </p:sp>
      <p:sp>
        <p:nvSpPr>
          <p:cNvPr id="5" name="Seta para a direita 4"/>
          <p:cNvSpPr>
            <a:spLocks noChangeArrowheads="1"/>
          </p:cNvSpPr>
          <p:nvPr/>
        </p:nvSpPr>
        <p:spPr bwMode="auto">
          <a:xfrm>
            <a:off x="500063" y="5500688"/>
            <a:ext cx="7956550" cy="331787"/>
          </a:xfrm>
          <a:prstGeom prst="rightArrow">
            <a:avLst>
              <a:gd name="adj1" fmla="val 50000"/>
              <a:gd name="adj2" fmla="val 59730"/>
            </a:avLst>
          </a:prstGeom>
          <a:gradFill rotWithShape="1">
            <a:gsLst>
              <a:gs pos="0">
                <a:srgbClr val="EAEAEA"/>
              </a:gs>
              <a:gs pos="50000">
                <a:srgbClr val="EAEAEA">
                  <a:gamma/>
                  <a:shade val="46275"/>
                  <a:invGamma/>
                </a:srgbClr>
              </a:gs>
              <a:gs pos="100000">
                <a:srgbClr val="EAEAEA"/>
              </a:gs>
            </a:gsLst>
            <a:lin ang="5400000" scaled="1"/>
          </a:gradFill>
          <a:ln w="9525" algn="ctr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Franklin Gothic Medium" pitchFamily="34" charset="0"/>
              <a:cs typeface="+mn-cs"/>
            </a:endParaRPr>
          </a:p>
        </p:txBody>
      </p:sp>
      <p:sp>
        <p:nvSpPr>
          <p:cNvPr id="8" name="Seta para a direita 7"/>
          <p:cNvSpPr>
            <a:spLocks noChangeArrowheads="1"/>
          </p:cNvSpPr>
          <p:nvPr/>
        </p:nvSpPr>
        <p:spPr bwMode="auto">
          <a:xfrm>
            <a:off x="571500" y="4000500"/>
            <a:ext cx="7956550" cy="331788"/>
          </a:xfrm>
          <a:prstGeom prst="rightArrow">
            <a:avLst>
              <a:gd name="adj1" fmla="val 50000"/>
              <a:gd name="adj2" fmla="val 59730"/>
            </a:avLst>
          </a:prstGeom>
          <a:gradFill rotWithShape="1">
            <a:gsLst>
              <a:gs pos="0">
                <a:srgbClr val="EAEAEA"/>
              </a:gs>
              <a:gs pos="50000">
                <a:srgbClr val="EAEAEA">
                  <a:gamma/>
                  <a:shade val="46275"/>
                  <a:invGamma/>
                </a:srgbClr>
              </a:gs>
              <a:gs pos="100000">
                <a:srgbClr val="EAEAEA"/>
              </a:gs>
            </a:gsLst>
            <a:lin ang="5400000" scaled="1"/>
          </a:gradFill>
          <a:ln w="9525" algn="ctr">
            <a:solidFill>
              <a:srgbClr val="BE4B4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Franklin Gothic Medium" pitchFamily="34" charset="0"/>
              <a:cs typeface="+mn-cs"/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735013" y="2514600"/>
            <a:ext cx="1428750" cy="64611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rgbClr val="000000"/>
                </a:solidFill>
                <a:latin typeface="Franklin Gothic Medium" pitchFamily="34" charset="0"/>
              </a:rPr>
              <a:t>Velocidade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373313" y="2514600"/>
            <a:ext cx="2071687" cy="64611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Porcentagem de veículos flagrados com velocidade acima do permitido</a:t>
            </a: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6019800" y="2514600"/>
            <a:ext cx="2054225" cy="644525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solidFill>
                  <a:schemeClr val="tx1"/>
                </a:solidFill>
                <a:latin typeface="Arial" charset="0"/>
                <a:cs typeface="Arial" charset="0"/>
              </a:rPr>
              <a:t>índice de acidentes fatais e graves por 10.000 veículos relacionado ao excesso de velocidade </a:t>
            </a: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8531253" y="2095488"/>
            <a:ext cx="571504" cy="4429156"/>
          </a:xfrm>
          <a:prstGeom prst="roundRect">
            <a:avLst>
              <a:gd name="adj" fmla="val 11729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1003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pc="300" dirty="0"/>
              <a:t>ALTERAÇÃO CULTURAL +REDUÇÃO DE MORTOS E FERIDOS GRAVES</a:t>
            </a:r>
            <a:endParaRPr lang="pt-BR" b="1" spc="300" dirty="0"/>
          </a:p>
        </p:txBody>
      </p:sp>
      <p:sp>
        <p:nvSpPr>
          <p:cNvPr id="26" name="Retângulo de cantos arredondados 25"/>
          <p:cNvSpPr/>
          <p:nvPr/>
        </p:nvSpPr>
        <p:spPr>
          <a:xfrm>
            <a:off x="66163" y="2095488"/>
            <a:ext cx="428628" cy="4429156"/>
          </a:xfrm>
          <a:prstGeom prst="roundRect">
            <a:avLst>
              <a:gd name="adj" fmla="val 11729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1003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vert27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spc="300" dirty="0"/>
              <a:t>DIAGNÓSTICO CULTURAL</a:t>
            </a:r>
          </a:p>
        </p:txBody>
      </p:sp>
      <p:sp>
        <p:nvSpPr>
          <p:cNvPr id="27" name="Retângulo 26"/>
          <p:cNvSpPr>
            <a:spLocks noChangeArrowheads="1"/>
          </p:cNvSpPr>
          <p:nvPr/>
        </p:nvSpPr>
        <p:spPr bwMode="auto">
          <a:xfrm>
            <a:off x="642938" y="1484313"/>
            <a:ext cx="1571625" cy="782637"/>
          </a:xfrm>
          <a:prstGeom prst="rect">
            <a:avLst/>
          </a:prstGeom>
          <a:solidFill>
            <a:srgbClr val="0070C0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Franklin Gothic Medium" pitchFamily="34" charset="0"/>
                <a:cs typeface="+mn-cs"/>
              </a:rPr>
              <a:t>Fator/Grupo locais</a:t>
            </a:r>
          </a:p>
        </p:txBody>
      </p:sp>
      <p:sp>
        <p:nvSpPr>
          <p:cNvPr id="28" name="Retângulo 27"/>
          <p:cNvSpPr>
            <a:spLocks noChangeArrowheads="1"/>
          </p:cNvSpPr>
          <p:nvPr/>
        </p:nvSpPr>
        <p:spPr bwMode="auto">
          <a:xfrm>
            <a:off x="2316163" y="1949450"/>
            <a:ext cx="2071687" cy="357188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cs typeface="+mn-cs"/>
              </a:rPr>
              <a:t>IISV*</a:t>
            </a:r>
          </a:p>
        </p:txBody>
      </p:sp>
      <p:sp>
        <p:nvSpPr>
          <p:cNvPr id="29" name="Retângulo 28"/>
          <p:cNvSpPr>
            <a:spLocks noChangeArrowheads="1"/>
          </p:cNvSpPr>
          <p:nvPr/>
        </p:nvSpPr>
        <p:spPr bwMode="auto">
          <a:xfrm>
            <a:off x="5961063" y="1949450"/>
            <a:ext cx="2070100" cy="360363"/>
          </a:xfrm>
          <a:prstGeom prst="rect">
            <a:avLst/>
          </a:prstGeom>
          <a:solidFill>
            <a:srgbClr val="0070C0"/>
          </a:solidFill>
          <a:ln w="9525" algn="ctr">
            <a:solidFill>
              <a:schemeClr val="accent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cs typeface="+mn-cs"/>
              </a:rPr>
              <a:t>IFSV**</a:t>
            </a:r>
          </a:p>
        </p:txBody>
      </p:sp>
      <p:sp>
        <p:nvSpPr>
          <p:cNvPr id="8206" name="CaixaDeTexto 29"/>
          <p:cNvSpPr txBox="1">
            <a:spLocks noChangeArrowheads="1"/>
          </p:cNvSpPr>
          <p:nvPr/>
        </p:nvSpPr>
        <p:spPr bwMode="auto">
          <a:xfrm>
            <a:off x="609600" y="6399213"/>
            <a:ext cx="4114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800" b="1">
                <a:latin typeface="Calibri" pitchFamily="34" charset="0"/>
              </a:rPr>
              <a:t>*    IISV – Indicador Intermediário de Segurança Viária</a:t>
            </a:r>
          </a:p>
          <a:p>
            <a:pPr eaLnBrk="1" hangingPunct="1"/>
            <a:r>
              <a:rPr lang="pt-BR" sz="800" b="1">
                <a:latin typeface="Calibri" pitchFamily="34" charset="0"/>
              </a:rPr>
              <a:t>**   IFSV – Indicador Final de Segurança Viária</a:t>
            </a:r>
          </a:p>
          <a:p>
            <a:pPr eaLnBrk="1" hangingPunct="1"/>
            <a:r>
              <a:rPr lang="pt-BR" sz="800" b="1">
                <a:latin typeface="Calibri" pitchFamily="34" charset="0"/>
              </a:rPr>
              <a:t>***  Uso  incorreto de capacete, excesso de velocidade, direção perigosa</a:t>
            </a:r>
          </a:p>
        </p:txBody>
      </p:sp>
      <p:sp>
        <p:nvSpPr>
          <p:cNvPr id="32" name="Retângulo 31"/>
          <p:cNvSpPr>
            <a:spLocks noChangeArrowheads="1"/>
          </p:cNvSpPr>
          <p:nvPr/>
        </p:nvSpPr>
        <p:spPr bwMode="auto">
          <a:xfrm>
            <a:off x="2316163" y="1524000"/>
            <a:ext cx="5715000" cy="357188"/>
          </a:xfrm>
          <a:prstGeom prst="rect">
            <a:avLst/>
          </a:prstGeom>
          <a:solidFill>
            <a:srgbClr val="0070C0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  <a:cs typeface="+mn-cs"/>
              </a:rPr>
              <a:t>PROGRAMAS</a:t>
            </a:r>
          </a:p>
        </p:txBody>
      </p:sp>
      <p:sp>
        <p:nvSpPr>
          <p:cNvPr id="33" name="Retângulo de cantos arredondados 32"/>
          <p:cNvSpPr/>
          <p:nvPr/>
        </p:nvSpPr>
        <p:spPr>
          <a:xfrm>
            <a:off x="4587875" y="2514600"/>
            <a:ext cx="1285875" cy="64611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rgbClr val="000000"/>
                </a:solidFill>
                <a:latin typeface="Franklin Gothic Medium" pitchFamily="34" charset="0"/>
              </a:rPr>
              <a:t>Projetos e SDMC Relacionados</a:t>
            </a: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714375" y="3929063"/>
            <a:ext cx="1428750" cy="59213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rgbClr val="000000"/>
                </a:solidFill>
                <a:latin typeface="Franklin Gothic Medium" pitchFamily="34" charset="0"/>
              </a:rPr>
              <a:t>Motociclistas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2428875" y="3857625"/>
            <a:ext cx="2071688" cy="5921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Porcentagem de motociclistas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autuados em </a:t>
            </a:r>
            <a:r>
              <a:rPr lang="pt-BR" sz="105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blitze</a:t>
            </a:r>
            <a:r>
              <a:rPr lang="pt-BR" sz="105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Porcentagem de motociclistas acidentados </a:t>
            </a: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6072188" y="3929063"/>
            <a:ext cx="2054225" cy="60483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dirty="0">
                <a:solidFill>
                  <a:schemeClr val="tx1"/>
                </a:solidFill>
                <a:latin typeface="Arial" charset="0"/>
                <a:cs typeface="Arial" charset="0"/>
              </a:rPr>
              <a:t>índice de acidentes fatais e graves por 10.000 veículos envolvendo motociclistas.</a:t>
            </a:r>
          </a:p>
        </p:txBody>
      </p:sp>
      <p:sp>
        <p:nvSpPr>
          <p:cNvPr id="36" name="Retângulo de cantos arredondados 35"/>
          <p:cNvSpPr/>
          <p:nvPr/>
        </p:nvSpPr>
        <p:spPr>
          <a:xfrm>
            <a:off x="4714875" y="3929063"/>
            <a:ext cx="1285875" cy="59213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rgbClr val="000000"/>
                </a:solidFill>
                <a:latin typeface="Franklin Gothic Medium" pitchFamily="34" charset="0"/>
              </a:rPr>
              <a:t>Projetos e SDMC Relacionados</a:t>
            </a:r>
          </a:p>
        </p:txBody>
      </p:sp>
      <p:sp>
        <p:nvSpPr>
          <p:cNvPr id="9" name="Retângulo de cantos arredondados 16"/>
          <p:cNvSpPr>
            <a:spLocks noChangeArrowheads="1"/>
          </p:cNvSpPr>
          <p:nvPr/>
        </p:nvSpPr>
        <p:spPr bwMode="auto">
          <a:xfrm>
            <a:off x="2428875" y="5357813"/>
            <a:ext cx="2071688" cy="5921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 w="9525" algn="ctr">
            <a:solidFill>
              <a:srgbClr val="FF99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50" b="1" dirty="0">
                <a:solidFill>
                  <a:srgbClr val="000000"/>
                </a:solidFill>
                <a:latin typeface="Century Gothic" pitchFamily="34" charset="0"/>
                <a:cs typeface="+mn-cs"/>
              </a:rPr>
              <a:t>Porcentagem de autuações (relativas ao álcool) de condutores nas </a:t>
            </a:r>
            <a:r>
              <a:rPr lang="pt-BR" sz="1050" b="1" dirty="0" err="1">
                <a:solidFill>
                  <a:srgbClr val="000000"/>
                </a:solidFill>
                <a:latin typeface="Century Gothic" pitchFamily="34" charset="0"/>
                <a:cs typeface="+mn-cs"/>
              </a:rPr>
              <a:t>blitze</a:t>
            </a:r>
            <a:endParaRPr lang="pt-BR" sz="1050" b="1" dirty="0">
              <a:solidFill>
                <a:srgbClr val="000000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3" name="Retângulo de cantos arredondados 17"/>
          <p:cNvSpPr>
            <a:spLocks noChangeArrowheads="1"/>
          </p:cNvSpPr>
          <p:nvPr/>
        </p:nvSpPr>
        <p:spPr bwMode="auto">
          <a:xfrm>
            <a:off x="6072188" y="5357813"/>
            <a:ext cx="2054225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 w="9525" algn="ctr">
            <a:solidFill>
              <a:srgbClr val="FF99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000" b="1" dirty="0">
                <a:latin typeface="Arial" pitchFamily="34" charset="0"/>
                <a:cs typeface="Arial" pitchFamily="34" charset="0"/>
              </a:rPr>
              <a:t>índice de acidentes fatais e graves por 10.000 veículos ocasionados por associação de álcool e direção</a:t>
            </a:r>
          </a:p>
        </p:txBody>
      </p:sp>
      <p:sp>
        <p:nvSpPr>
          <p:cNvPr id="14" name="Retângulo de cantos arredondados 34"/>
          <p:cNvSpPr>
            <a:spLocks noChangeArrowheads="1"/>
          </p:cNvSpPr>
          <p:nvPr/>
        </p:nvSpPr>
        <p:spPr bwMode="auto">
          <a:xfrm>
            <a:off x="4714875" y="5357813"/>
            <a:ext cx="1285875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 w="9525" algn="ctr">
            <a:solidFill>
              <a:srgbClr val="FF99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solidFill>
                  <a:srgbClr val="000000"/>
                </a:solidFill>
                <a:latin typeface="Franklin Gothic Medium" pitchFamily="34" charset="0"/>
                <a:cs typeface="+mn-cs"/>
              </a:rPr>
              <a:t>Projetos e SDMC Relacionados</a:t>
            </a:r>
          </a:p>
        </p:txBody>
      </p:sp>
      <p:pic>
        <p:nvPicPr>
          <p:cNvPr id="8216" name="Picture 1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0"/>
            <a:ext cx="8636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Picture 2" descr="C:\SILVANA\Volta Aulas 2010\logo vida no trânsito\_marca_vida_no_transi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0"/>
            <a:ext cx="1643062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85750"/>
            <a:ext cx="78898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tângulo de cantos arredondados 15"/>
          <p:cNvSpPr>
            <a:spLocks noChangeArrowheads="1"/>
          </p:cNvSpPr>
          <p:nvPr/>
        </p:nvSpPr>
        <p:spPr bwMode="auto">
          <a:xfrm>
            <a:off x="642938" y="5429250"/>
            <a:ext cx="1428750" cy="5921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>
                  <a:gamma/>
                  <a:shade val="76078"/>
                  <a:invGamma/>
                </a:srgbClr>
              </a:gs>
              <a:gs pos="50000">
                <a:srgbClr val="FFCC00"/>
              </a:gs>
              <a:gs pos="100000">
                <a:srgbClr val="FFCC00">
                  <a:gamma/>
                  <a:shade val="76078"/>
                  <a:invGamma/>
                </a:srgbClr>
              </a:gs>
            </a:gsLst>
            <a:lin ang="5400000" scaled="1"/>
          </a:gradFill>
          <a:ln w="9525" algn="ctr">
            <a:solidFill>
              <a:srgbClr val="FF99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rgbClr val="000000"/>
                </a:solidFill>
                <a:latin typeface="Franklin Gothic Medium" pitchFamily="34" charset="0"/>
                <a:cs typeface="+mn-cs"/>
              </a:rPr>
              <a:t>Álcool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SILVANA\Volta Aulas 2010\logo vida no trânsito\_marca_vida_no_transi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17446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8636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7889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79388" y="214313"/>
            <a:ext cx="89646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>
                <a:solidFill>
                  <a:schemeClr val="hlink"/>
                </a:solidFill>
                <a:latin typeface="Calibri" pitchFamily="34" charset="0"/>
              </a:rPr>
              <a:t>PROGRAMAS: VELOCIDADE, ÁLCOOL,</a:t>
            </a:r>
          </a:p>
          <a:p>
            <a:pPr algn="ctr" eaLnBrk="1" hangingPunct="1"/>
            <a:r>
              <a:rPr lang="pt-BR" sz="2400" b="1">
                <a:solidFill>
                  <a:schemeClr val="hlink"/>
                </a:solidFill>
                <a:latin typeface="Calibri" pitchFamily="34" charset="0"/>
              </a:rPr>
              <a:t>MOTOCICLISTAS </a:t>
            </a:r>
            <a:r>
              <a:rPr lang="pt-BR" sz="2400">
                <a:latin typeface="Calibri" pitchFamily="34" charset="0"/>
              </a:rPr>
              <a:t>E PROJETOS RELACIONADOS</a:t>
            </a:r>
          </a:p>
        </p:txBody>
      </p:sp>
      <p:sp>
        <p:nvSpPr>
          <p:cNvPr id="83974" name="Rectangle 6"/>
          <p:cNvSpPr>
            <a:spLocks noGrp="1"/>
          </p:cNvSpPr>
          <p:nvPr>
            <p:ph type="body" sz="half" idx="1"/>
          </p:nvPr>
        </p:nvSpPr>
        <p:spPr>
          <a:xfrm>
            <a:off x="457200" y="1000125"/>
            <a:ext cx="8075613" cy="5857875"/>
          </a:xfrm>
        </p:spPr>
        <p:txBody>
          <a:bodyPr rtlCol="0">
            <a:normAutofit fontScale="40000" lnSpcReduction="20000"/>
          </a:bodyPr>
          <a:lstStyle/>
          <a:p>
            <a:pPr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100" dirty="0" smtClean="0">
                <a:latin typeface="Arial" pitchFamily="34" charset="0"/>
                <a:cs typeface="Arial" pitchFamily="34" charset="0"/>
              </a:rPr>
              <a:t>Projeto Clube Do Setinha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100" dirty="0" smtClean="0">
                <a:latin typeface="Arial" pitchFamily="34" charset="0"/>
                <a:cs typeface="Arial" pitchFamily="34" charset="0"/>
              </a:rPr>
              <a:t>Projeto Gerenciamento De Velocidade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100" dirty="0" smtClean="0">
                <a:latin typeface="Arial" pitchFamily="34" charset="0"/>
                <a:cs typeface="Arial" pitchFamily="34" charset="0"/>
              </a:rPr>
              <a:t>Projeto Motociclista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100" dirty="0" smtClean="0">
                <a:latin typeface="Arial" pitchFamily="34" charset="0"/>
                <a:cs typeface="Arial" pitchFamily="34" charset="0"/>
              </a:rPr>
              <a:t>Projeto Motorista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100" dirty="0" smtClean="0">
                <a:latin typeface="Arial" pitchFamily="34" charset="0"/>
                <a:cs typeface="Arial" pitchFamily="34" charset="0"/>
              </a:rPr>
              <a:t>Projeto Fiscalização Eletrônica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100" dirty="0" smtClean="0">
                <a:latin typeface="Arial" pitchFamily="34" charset="0"/>
                <a:cs typeface="Arial" pitchFamily="34" charset="0"/>
              </a:rPr>
              <a:t>Projeto Sinalização: Horizontal, Vertical e Semafórica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100" dirty="0" smtClean="0">
                <a:latin typeface="Arial" pitchFamily="34" charset="0"/>
                <a:cs typeface="Arial" pitchFamily="34" charset="0"/>
              </a:rPr>
              <a:t>Projeto Melhor Idade Na Faixa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100" dirty="0" smtClean="0">
                <a:latin typeface="Arial" pitchFamily="34" charset="0"/>
                <a:cs typeface="Arial" pitchFamily="34" charset="0"/>
              </a:rPr>
              <a:t>Projeto “Sinal Verde”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100" dirty="0" smtClean="0">
                <a:latin typeface="Arial" pitchFamily="34" charset="0"/>
                <a:cs typeface="Arial" pitchFamily="34" charset="0"/>
              </a:rPr>
              <a:t>Projeto: A Segurança no Trânsito na Formação Profissional de Motoristas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Projeto Calou</a:t>
            </a:r>
            <a:r>
              <a:rPr lang="pt-BR" sz="3100" dirty="0" smtClean="0">
                <a:latin typeface="Arial" pitchFamily="34" charset="0"/>
                <a:cs typeface="Arial" pitchFamily="34" charset="0"/>
              </a:rPr>
              <a:t>ros Por Um Trânsito Seguro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100" dirty="0" smtClean="0">
                <a:latin typeface="Arial" pitchFamily="34" charset="0"/>
                <a:cs typeface="Arial" pitchFamily="34" charset="0"/>
              </a:rPr>
              <a:t>Projeto “Portas Abertas”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100" dirty="0" smtClean="0">
                <a:latin typeface="Arial" pitchFamily="34" charset="0"/>
                <a:cs typeface="Arial" pitchFamily="34" charset="0"/>
              </a:rPr>
              <a:t>Projeto AME - TRÂNSITO 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100" dirty="0" smtClean="0">
                <a:latin typeface="Arial" pitchFamily="34" charset="0"/>
                <a:cs typeface="Arial" pitchFamily="34" charset="0"/>
              </a:rPr>
              <a:t>Projeto “Lei Seca”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100" dirty="0" smtClean="0">
                <a:latin typeface="Arial" pitchFamily="34" charset="0"/>
                <a:cs typeface="Arial" pitchFamily="34" charset="0"/>
              </a:rPr>
              <a:t>Projeto OAB Vai À Escola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100" dirty="0" smtClean="0">
                <a:latin typeface="Arial" pitchFamily="34" charset="0"/>
                <a:cs typeface="Arial" pitchFamily="34" charset="0"/>
              </a:rPr>
              <a:t>Projeto Fiscalização Preventiva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100" dirty="0" smtClean="0">
                <a:latin typeface="Arial" pitchFamily="34" charset="0"/>
                <a:cs typeface="Arial" pitchFamily="34" charset="0"/>
              </a:rPr>
              <a:t>Campanha “Pedestre, Eu Cuido!”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100" dirty="0" smtClean="0">
                <a:latin typeface="Arial" pitchFamily="34" charset="0"/>
                <a:cs typeface="Arial" pitchFamily="34" charset="0"/>
              </a:rPr>
              <a:t>Sistema Dinâmico De Melhoria Contínua: Escola Segura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1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Fiscalização Fator Local de Risco/Grupo de Vítimas Local</a:t>
            </a: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31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17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pt-BR" sz="31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000" dirty="0" smtClean="0">
              <a:latin typeface="Arial" charset="0"/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800" dirty="0" smtClean="0"/>
          </a:p>
        </p:txBody>
      </p:sp>
      <p:sp>
        <p:nvSpPr>
          <p:cNvPr id="9223" name="CaixaDeTexto 6"/>
          <p:cNvSpPr txBox="1">
            <a:spLocks noChangeArrowheads="1"/>
          </p:cNvSpPr>
          <p:nvPr/>
        </p:nvSpPr>
        <p:spPr bwMode="auto">
          <a:xfrm>
            <a:off x="4714875" y="1928813"/>
            <a:ext cx="4000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b="1">
                <a:solidFill>
                  <a:srgbClr val="FF0000"/>
                </a:solidFill>
              </a:rPr>
              <a:t>NO ´SLIDE N. 06 UM EXEMPLO DE PROJETO, RESPEITO À FAIXA IMPLANTADO EM 10 – 11 – 2011.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5888"/>
            <a:ext cx="9144000" cy="10572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024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fr-FR">
              <a:latin typeface="Calibri" pitchFamily="34" charset="0"/>
            </a:endParaRPr>
          </a:p>
        </p:txBody>
      </p:sp>
      <p:pic>
        <p:nvPicPr>
          <p:cNvPr id="10246" name="Picture 14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8913"/>
            <a:ext cx="782638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2" descr="C:\SILVANA\Volta Aulas 2010\logo vida no trânsito\_marca_vida_no_transito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6" r="25084"/>
          <a:stretch>
            <a:fillRect/>
          </a:stretch>
        </p:blipFill>
        <p:spPr bwMode="auto">
          <a:xfrm>
            <a:off x="976313" y="139700"/>
            <a:ext cx="79216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20" descr="logo grsp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8" y="141288"/>
            <a:ext cx="66198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/>
          <p:nvPr/>
        </p:nvSpPr>
        <p:spPr>
          <a:xfrm>
            <a:off x="2428860" y="357166"/>
            <a:ext cx="3905172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PEDESTRE, EU CUIDO!</a:t>
            </a:r>
          </a:p>
        </p:txBody>
      </p:sp>
      <p:pic>
        <p:nvPicPr>
          <p:cNvPr id="80897" name="Picture 1" descr="C:\Users\ivanise.rotta\AppData\Local\Microsoft\Windows\Temporary Internet Files\Content.IE5\E38UKMRC\CIMG60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071942"/>
            <a:ext cx="3571900" cy="2524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0898" name="Picture 2" descr="C:\Users\ivanise.rotta\AppData\Local\Microsoft\Windows\Temporary Internet Files\Content.IE5\OWT8582I\CIMG6036.JPG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4786314" y="1500174"/>
            <a:ext cx="3500462" cy="2518190"/>
          </a:xfrm>
          <a:effectLst>
            <a:softEdge rad="112500"/>
          </a:effectLst>
        </p:spPr>
      </p:pic>
      <p:pic>
        <p:nvPicPr>
          <p:cNvPr id="80899" name="Picture 3" descr="C:\Users\ivanise.rotta\AppData\Local\Microsoft\Windows\Temporary Internet Files\Content.IE5\WEGU59GL\CIMG605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4" y="4143380"/>
            <a:ext cx="3571900" cy="2518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0901" name="Picture 5" descr="C:\Users\ivanise.rotta\Desktop\2012 fotos\Lançamento Plinio13  fev 2012\D20120213_H132508_ID227481[1]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7224" y="1500174"/>
            <a:ext cx="3500462" cy="2576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tângulo 13"/>
          <p:cNvSpPr/>
          <p:nvPr/>
        </p:nvSpPr>
        <p:spPr>
          <a:xfrm>
            <a:off x="928688" y="6072188"/>
            <a:ext cx="3240087" cy="546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/>
              <a:t>META  300.000</a:t>
            </a:r>
            <a:endParaRPr lang="pt-BR" sz="2400" dirty="0"/>
          </a:p>
        </p:txBody>
      </p:sp>
      <p:sp>
        <p:nvSpPr>
          <p:cNvPr id="15" name="Retângulo 14"/>
          <p:cNvSpPr/>
          <p:nvPr/>
        </p:nvSpPr>
        <p:spPr>
          <a:xfrm>
            <a:off x="5000625" y="6072188"/>
            <a:ext cx="3240088" cy="546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dirty="0"/>
              <a:t>REALIZADO  180.300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g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2" t="36760" r="36996" b="38055"/>
          <a:stretch>
            <a:fillRect/>
          </a:stretch>
        </p:blipFill>
        <p:spPr bwMode="auto">
          <a:xfrm>
            <a:off x="2286000" y="0"/>
            <a:ext cx="253047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CaixaDeTexto 4"/>
          <p:cNvSpPr txBox="1">
            <a:spLocks noChangeArrowheads="1"/>
          </p:cNvSpPr>
          <p:nvPr/>
        </p:nvSpPr>
        <p:spPr bwMode="auto">
          <a:xfrm>
            <a:off x="428625" y="1714500"/>
            <a:ext cx="835818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latin typeface="+mj-lt"/>
                <a:cs typeface="+mn-cs"/>
              </a:rPr>
              <a:t>Participantes: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latin typeface="+mj-lt"/>
                <a:cs typeface="+mn-cs"/>
              </a:rPr>
              <a:t>AGETRAN – CIPTRAN – SEJUSP – CETRAN – DETRAN – PRE – PRF – AGESUL – SES – SESAU – AGEPAN – ASSETUR – CBM – OAB – SAMU – SED – SEMED – PLANURB – SEST/SENAT – CCST – JUIZADO ESPECIAL DE TRÂNSITO – MPE – HOSPITAL SANTA CASA – DNIT – SINEPE – CCST- ROTARY CLUBE -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1" dirty="0">
              <a:latin typeface="+mj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latin typeface="+mj-lt"/>
                <a:cs typeface="+mn-cs"/>
              </a:rPr>
              <a:t>Objetivos: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latin typeface="+mj-lt"/>
                <a:cs typeface="+mn-cs"/>
              </a:rPr>
              <a:t>Integração do Sistema de Trânsito no município de Campo Grande, respeitando a autonomia das instituições que o compõe, e atuará em três linhas de ação, sendo: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1" dirty="0">
              <a:latin typeface="+mj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latin typeface="+mj-lt"/>
                <a:cs typeface="+mn-cs"/>
              </a:rPr>
              <a:t>I – o incremento de integração entre os órgãos de Sistema de Trânsito;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1" dirty="0">
              <a:latin typeface="+mj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latin typeface="+mj-lt"/>
                <a:cs typeface="+mn-cs"/>
              </a:rPr>
              <a:t>II – a implantação do planejamento estratégico como ferramenta gerencial das ações empreendidas pelo Sistema de Segurança e Educação no Trânsito;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1" dirty="0">
              <a:latin typeface="+mj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latin typeface="+mj-lt"/>
                <a:cs typeface="+mn-cs"/>
              </a:rPr>
              <a:t>III – a instituição da informação como principal ferramenta de ação e fiscalização no trânsito.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b="1" dirty="0">
              <a:latin typeface="+mj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200" b="1" dirty="0">
              <a:solidFill>
                <a:schemeClr val="accent2"/>
              </a:solidFill>
              <a:latin typeface="+mn-lt"/>
              <a:cs typeface="+mn-cs"/>
            </a:endParaRP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500063" y="5857875"/>
            <a:ext cx="292893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b="1">
                <a:latin typeface="Calibri" pitchFamily="34" charset="0"/>
              </a:rPr>
              <a:t>Decreto Municipal </a:t>
            </a:r>
          </a:p>
          <a:p>
            <a:pPr eaLnBrk="1" hangingPunct="1">
              <a:spcBef>
                <a:spcPct val="50000"/>
              </a:spcBef>
            </a:pPr>
            <a:r>
              <a:rPr lang="pt-BR">
                <a:latin typeface="Calibri" pitchFamily="34" charset="0"/>
              </a:rPr>
              <a:t>n. 11.370, de 17/11/2010.</a:t>
            </a: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5286375" y="214313"/>
            <a:ext cx="3429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BR" sz="2400">
              <a:latin typeface="Calibri" pitchFamily="34" charset="0"/>
              <a:hlinkClick r:id="rId3"/>
            </a:endParaRPr>
          </a:p>
          <a:p>
            <a:pPr eaLnBrk="1" hangingPunct="1">
              <a:spcBef>
                <a:spcPct val="50000"/>
              </a:spcBef>
            </a:pPr>
            <a:r>
              <a:rPr lang="pt-BR" sz="2400">
                <a:latin typeface="Calibri" pitchFamily="34" charset="0"/>
                <a:hlinkClick r:id="rId3"/>
              </a:rPr>
              <a:t>ggit@detran.ms.gov.br</a:t>
            </a:r>
            <a:r>
              <a:rPr lang="pt-BR" sz="2400">
                <a:latin typeface="Calibri" pitchFamily="34" charset="0"/>
              </a:rPr>
              <a:t> 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214938" y="5857875"/>
            <a:ext cx="3429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b="1">
                <a:latin typeface="Calibri" pitchFamily="34" charset="0"/>
              </a:rPr>
              <a:t>Regimento Interno </a:t>
            </a:r>
          </a:p>
          <a:p>
            <a:pPr eaLnBrk="1" hangingPunct="1">
              <a:spcBef>
                <a:spcPct val="50000"/>
              </a:spcBef>
            </a:pPr>
            <a:r>
              <a:rPr lang="pt-BR">
                <a:latin typeface="Calibri" pitchFamily="34" charset="0"/>
              </a:rPr>
              <a:t>n.11.371, de 22/11/2010.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4" name="Picture 8" descr="C:\Users\ivanise.rotta\Desktop\Campo Grande VNT março 2012\fotos 2012\GGIT fev 2012\CIMG62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3599" y="3500438"/>
            <a:ext cx="3810027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6" descr="DSC026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57166"/>
            <a:ext cx="3819525" cy="2989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8" descr="DSC035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5502" y="357166"/>
            <a:ext cx="4032250" cy="3025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3" name="CaixaDeTexto 11"/>
          <p:cNvSpPr txBox="1">
            <a:spLocks noChangeArrowheads="1"/>
          </p:cNvSpPr>
          <p:nvPr/>
        </p:nvSpPr>
        <p:spPr bwMode="auto">
          <a:xfrm>
            <a:off x="142875" y="357188"/>
            <a:ext cx="428625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pt-BR" b="1">
              <a:solidFill>
                <a:schemeClr val="accent2"/>
              </a:solidFill>
              <a:latin typeface="Arial Black" pitchFamily="34" charset="0"/>
            </a:endParaRPr>
          </a:p>
          <a:p>
            <a:pPr algn="ctr" eaLnBrk="1" hangingPunct="1"/>
            <a:endParaRPr lang="pt-BR" b="1">
              <a:solidFill>
                <a:schemeClr val="accent2"/>
              </a:solidFill>
              <a:latin typeface="Arial Black" pitchFamily="34" charset="0"/>
            </a:endParaRPr>
          </a:p>
          <a:p>
            <a:pPr algn="ctr" eaLnBrk="1" hangingPunct="1"/>
            <a:endParaRPr lang="pt-BR" b="1">
              <a:solidFill>
                <a:schemeClr val="accent2"/>
              </a:solidFill>
              <a:latin typeface="Arial Black" pitchFamily="34" charset="0"/>
            </a:endParaRPr>
          </a:p>
          <a:p>
            <a:pPr algn="ctr" eaLnBrk="1" hangingPunct="1"/>
            <a:r>
              <a:rPr lang="pt-BR" b="1">
                <a:solidFill>
                  <a:schemeClr val="accent2"/>
                </a:solidFill>
                <a:latin typeface="Arial Black" pitchFamily="34" charset="0"/>
              </a:rPr>
              <a:t>R</a:t>
            </a:r>
          </a:p>
          <a:p>
            <a:pPr algn="ctr" eaLnBrk="1" hangingPunct="1"/>
            <a:r>
              <a:rPr lang="pt-BR" b="1">
                <a:solidFill>
                  <a:schemeClr val="accent2"/>
                </a:solidFill>
                <a:latin typeface="Arial Black" pitchFamily="34" charset="0"/>
              </a:rPr>
              <a:t>E</a:t>
            </a:r>
          </a:p>
          <a:p>
            <a:pPr algn="ctr" eaLnBrk="1" hangingPunct="1"/>
            <a:r>
              <a:rPr lang="pt-BR" b="1">
                <a:solidFill>
                  <a:schemeClr val="accent2"/>
                </a:solidFill>
                <a:latin typeface="Arial Black" pitchFamily="34" charset="0"/>
              </a:rPr>
              <a:t>UNI Õ ES</a:t>
            </a:r>
          </a:p>
          <a:p>
            <a:pPr algn="ctr" eaLnBrk="1" hangingPunct="1"/>
            <a:endParaRPr lang="pt-BR" b="1">
              <a:solidFill>
                <a:schemeClr val="accent2"/>
              </a:solidFill>
              <a:latin typeface="Arial Black" pitchFamily="34" charset="0"/>
            </a:endParaRPr>
          </a:p>
          <a:p>
            <a:pPr algn="ctr" eaLnBrk="1" hangingPunct="1"/>
            <a:r>
              <a:rPr lang="pt-BR" b="1">
                <a:solidFill>
                  <a:schemeClr val="accent2"/>
                </a:solidFill>
                <a:latin typeface="Arial Black" pitchFamily="34" charset="0"/>
              </a:rPr>
              <a:t>M</a:t>
            </a:r>
          </a:p>
          <a:p>
            <a:pPr algn="ctr" eaLnBrk="1" hangingPunct="1"/>
            <a:r>
              <a:rPr lang="pt-BR" b="1">
                <a:solidFill>
                  <a:schemeClr val="accent2"/>
                </a:solidFill>
                <a:latin typeface="Arial Black" pitchFamily="34" charset="0"/>
              </a:rPr>
              <a:t>E</a:t>
            </a:r>
          </a:p>
          <a:p>
            <a:pPr algn="ctr" eaLnBrk="1" hangingPunct="1"/>
            <a:r>
              <a:rPr lang="pt-BR" b="1">
                <a:solidFill>
                  <a:schemeClr val="accent2"/>
                </a:solidFill>
                <a:latin typeface="Arial Black" pitchFamily="34" charset="0"/>
              </a:rPr>
              <a:t>N</a:t>
            </a:r>
          </a:p>
          <a:p>
            <a:pPr algn="ctr" eaLnBrk="1" hangingPunct="1"/>
            <a:r>
              <a:rPr lang="pt-BR" b="1">
                <a:solidFill>
                  <a:schemeClr val="accent2"/>
                </a:solidFill>
                <a:latin typeface="Arial Black" pitchFamily="34" charset="0"/>
              </a:rPr>
              <a:t>S</a:t>
            </a:r>
          </a:p>
          <a:p>
            <a:pPr algn="ctr" eaLnBrk="1" hangingPunct="1"/>
            <a:r>
              <a:rPr lang="pt-BR" b="1">
                <a:solidFill>
                  <a:schemeClr val="accent2"/>
                </a:solidFill>
                <a:latin typeface="Arial Black" pitchFamily="34" charset="0"/>
              </a:rPr>
              <a:t>A</a:t>
            </a:r>
          </a:p>
          <a:p>
            <a:pPr algn="ctr" eaLnBrk="1" hangingPunct="1"/>
            <a:r>
              <a:rPr lang="pt-BR" b="1">
                <a:solidFill>
                  <a:schemeClr val="accent2"/>
                </a:solidFill>
                <a:latin typeface="Arial Black" pitchFamily="34" charset="0"/>
              </a:rPr>
              <a:t>I</a:t>
            </a:r>
          </a:p>
          <a:p>
            <a:pPr algn="ctr" eaLnBrk="1" hangingPunct="1"/>
            <a:r>
              <a:rPr lang="pt-BR" b="1">
                <a:solidFill>
                  <a:schemeClr val="accent2"/>
                </a:solidFill>
                <a:latin typeface="Arial Black" pitchFamily="34" charset="0"/>
              </a:rPr>
              <a:t>S</a:t>
            </a:r>
          </a:p>
          <a:p>
            <a:pPr algn="ctr" eaLnBrk="1" hangingPunct="1"/>
            <a:endParaRPr lang="pt-BR" b="1">
              <a:solidFill>
                <a:schemeClr val="accent2"/>
              </a:solidFill>
              <a:latin typeface="Arial Black" pitchFamily="34" charset="0"/>
            </a:endParaRPr>
          </a:p>
          <a:p>
            <a:pPr algn="ctr" eaLnBrk="1" hangingPunct="1"/>
            <a:endParaRPr lang="pt-BR" b="1">
              <a:solidFill>
                <a:schemeClr val="accent2"/>
              </a:solidFill>
              <a:latin typeface="Arial Black" pitchFamily="34" charset="0"/>
            </a:endParaRPr>
          </a:p>
          <a:p>
            <a:pPr algn="ctr" eaLnBrk="1" hangingPunct="1"/>
            <a:endParaRPr lang="pt-BR">
              <a:latin typeface="Calibri" pitchFamily="34" charset="0"/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421313"/>
            <a:ext cx="1763712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DSC0260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8663" y="3500438"/>
            <a:ext cx="385765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g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32" t="36760" r="36996" b="38055"/>
          <a:stretch>
            <a:fillRect/>
          </a:stretch>
        </p:blipFill>
        <p:spPr bwMode="auto">
          <a:xfrm>
            <a:off x="428625" y="0"/>
            <a:ext cx="2071688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CaixaDeTexto 4"/>
          <p:cNvSpPr txBox="1">
            <a:spLocks noChangeArrowheads="1"/>
          </p:cNvSpPr>
          <p:nvPr/>
        </p:nvSpPr>
        <p:spPr bwMode="auto">
          <a:xfrm>
            <a:off x="1928813" y="0"/>
            <a:ext cx="6858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b="1">
                <a:solidFill>
                  <a:schemeClr val="accent2"/>
                </a:solidFill>
                <a:latin typeface="Calibri" pitchFamily="34" charset="0"/>
              </a:rPr>
              <a:t>Visitas técnicas </a:t>
            </a:r>
          </a:p>
          <a:p>
            <a:pPr algn="ctr" eaLnBrk="1" hangingPunct="1"/>
            <a:r>
              <a:rPr lang="pt-BR" sz="2800" b="1">
                <a:solidFill>
                  <a:schemeClr val="accent2"/>
                </a:solidFill>
                <a:latin typeface="Calibri" pitchFamily="34" charset="0"/>
              </a:rPr>
              <a:t>nos locais de acidentes fatais</a:t>
            </a:r>
            <a:endParaRPr lang="pt-BR" b="1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13316" name="Picture 6" descr="DSC045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25"/>
            <a:ext cx="6215063" cy="41433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0" y="5578475"/>
          <a:ext cx="6216650" cy="1279525"/>
        </p:xfrm>
        <a:graphic>
          <a:graphicData uri="http://schemas.openxmlformats.org/drawingml/2006/table">
            <a:tbl>
              <a:tblPr/>
              <a:tblGrid>
                <a:gridCol w="1685344"/>
                <a:gridCol w="4531306"/>
              </a:tblGrid>
              <a:tr h="253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Local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Av. Mascarenhas de Moraes c/ R. Passos.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</a:tr>
              <a:tr h="507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Veículos envolvidos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Moto X Caminhão. Motociclista, vítima fatal 29 anos, habilitado AB/9 anos.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</a:tr>
              <a:tr h="518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Natureza do acidente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Colisão lateral.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944" name="Group 32"/>
          <p:cNvGraphicFramePr>
            <a:graphicFrameLocks noGrp="1"/>
          </p:cNvGraphicFramePr>
          <p:nvPr/>
        </p:nvGraphicFramePr>
        <p:xfrm>
          <a:off x="6286500" y="1571625"/>
          <a:ext cx="2857500" cy="5286375"/>
        </p:xfrm>
        <a:graphic>
          <a:graphicData uri="http://schemas.openxmlformats.org/drawingml/2006/table">
            <a:tbl>
              <a:tblPr/>
              <a:tblGrid>
                <a:gridCol w="2857500"/>
              </a:tblGrid>
              <a:tr h="2176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Tráfego intenso de veículos, inclusive de caminhões, boa sinalização horizontal e vertical. Os pedestres têm dificuldade de fazerem a travessia, pois o único lugar “seguro” são os semáforos.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</a:tr>
              <a:tr h="1865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Sugestão</a:t>
                      </a: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Fazer a sinalização horizontal na Rua Passos.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Fazer um estudo técnico para a melhoria da travessia de pedestres.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</a:tr>
              <a:tr h="12442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Possível causa: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Ultrapassagem pela direita do motociclista, falta de visibilidade do motorista.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F0"/>
                    </a:solidFill>
                  </a:tcPr>
                </a:tc>
              </a:tr>
            </a:tbl>
          </a:graphicData>
        </a:graphic>
      </p:graphicFrame>
      <p:sp>
        <p:nvSpPr>
          <p:cNvPr id="13336" name="Rectangle 4"/>
          <p:cNvSpPr>
            <a:spLocks noChangeArrowheads="1"/>
          </p:cNvSpPr>
          <p:nvPr/>
        </p:nvSpPr>
        <p:spPr bwMode="auto">
          <a:xfrm>
            <a:off x="0" y="1571625"/>
            <a:ext cx="62150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pt-BR" sz="1400" b="1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DATA: 10/09/2010 (6ª feira)     HORÁRIO: 11h</a:t>
            </a:r>
            <a:endParaRPr lang="pt-BR" sz="1400" b="1">
              <a:solidFill>
                <a:srgbClr val="FF0000"/>
              </a:solidFill>
              <a:latin typeface="Comic Sans MS" pitchFamily="66" charset="0"/>
            </a:endParaRPr>
          </a:p>
          <a:p>
            <a:pPr eaLnBrk="0" hangingPunct="0"/>
            <a:endParaRPr lang="pt-B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975</Words>
  <Application>Microsoft Office PowerPoint</Application>
  <PresentationFormat>Affichage à l'écran (4:3)</PresentationFormat>
  <Paragraphs>210</Paragraphs>
  <Slides>16</Slides>
  <Notes>3</Notes>
  <HiddenSlides>0</HiddenSlides>
  <MMClips>0</MMClips>
  <ScaleCrop>false</ScaleCrop>
  <HeadingPairs>
    <vt:vector size="8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16</vt:i4>
      </vt:variant>
    </vt:vector>
  </HeadingPairs>
  <TitlesOfParts>
    <vt:vector size="29" baseType="lpstr">
      <vt:lpstr>Arial</vt:lpstr>
      <vt:lpstr>Calibri</vt:lpstr>
      <vt:lpstr>Franklin Gothic Medium</vt:lpstr>
      <vt:lpstr>Century Gothic</vt:lpstr>
      <vt:lpstr>Arial Black</vt:lpstr>
      <vt:lpstr>Comic Sans MS</vt:lpstr>
      <vt:lpstr>Times New Roman</vt:lpstr>
      <vt:lpstr>ＭＳ Ｐゴシック</vt:lpstr>
      <vt:lpstr>Georgia</vt:lpstr>
      <vt:lpstr>Tema do Office</vt:lpstr>
      <vt:lpstr>CorelDRAW X5 Exchange Graphic</vt:lpstr>
      <vt:lpstr>Gráfico do Microsoft Graph</vt:lpstr>
      <vt:lpstr>Gráfico do Microsoft Office Excel</vt:lpstr>
      <vt:lpstr>11 de maio de 2012!  Placar da Vida faz um ano de luta a favor da Vida no Trânsito</vt:lpstr>
      <vt:lpstr>BENEFÍCIOS DA EPP Estratégia de Proatividade e Parceria </vt:lpstr>
      <vt:lpstr>Coleta de Dados 2012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Grupo de análise de acidentes Graves e Fatais</vt:lpstr>
      <vt:lpstr>Quadro Multiplo Integrado</vt:lpstr>
      <vt:lpstr>Présentation PowerPoint</vt:lpstr>
      <vt:lpstr>Présentation PowerPoint</vt:lpstr>
      <vt:lpstr>Resultados Finais  1º semestre 2010 e 2011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Anexo 1 perkons</dc:title>
  <dc:creator>DET2</dc:creator>
  <cp:lastModifiedBy>Paul</cp:lastModifiedBy>
  <cp:revision>4</cp:revision>
  <dcterms:created xsi:type="dcterms:W3CDTF">2012-05-10T18:22:23Z</dcterms:created>
  <dcterms:modified xsi:type="dcterms:W3CDTF">2012-05-18T10:44:40Z</dcterms:modified>
</cp:coreProperties>
</file>